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69" r:id="rId5"/>
    <p:sldId id="270" r:id="rId6"/>
    <p:sldId id="261" r:id="rId7"/>
    <p:sldId id="259" r:id="rId8"/>
    <p:sldId id="262" r:id="rId9"/>
    <p:sldId id="272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7DF75-6E55-4060-8730-A059147D98E7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FDC2D-A6BF-4BBC-81A4-EFBD474D7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7F2E7-359B-462E-B601-6153094ED3C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26E7-9071-4A47-AE38-6771D73D31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26E7-9071-4A47-AE38-6771D73D314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26E7-9071-4A47-AE38-6771D73D314B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26E7-9071-4A47-AE38-6771D73D314B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26E7-9071-4A47-AE38-6771D73D314B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80E368-8FAB-47A6-BF0F-C6AE7A8601EC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0C522D-A68D-40FC-988D-B312B7E48EE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q-FOOQ1Tp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tiveclass.com/richard_florida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amsterdamsmartcity.com/projects/detail/id/80/label/amsterdam-arena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hyperlink" Target="https://www.youtube.co/" TargetMode="External"/><Relationship Id="rId4" Type="http://schemas.openxmlformats.org/officeDocument/2006/relationships/hyperlink" Target="https://www.youtube.com/watch?v=j9oboxnLW0w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82976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nl-NL" dirty="0">
              <a:solidFill>
                <a:schemeClr val="accent1"/>
              </a:solidFill>
            </a:endParaRPr>
          </a:p>
        </p:txBody>
      </p:sp>
      <p:pic>
        <p:nvPicPr>
          <p:cNvPr id="6146" name="Picture 2" descr="C:\Users\irispauw\Documents\IPAB\fase 3 UCU\afbeeldingen\stad in glazen b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2123728" y="83671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De </a:t>
            </a:r>
            <a:r>
              <a:rPr lang="en-US" sz="4000" dirty="0" err="1">
                <a:solidFill>
                  <a:schemeClr val="bg1"/>
                </a:solidFill>
              </a:rPr>
              <a:t>stad</a:t>
            </a:r>
            <a:r>
              <a:rPr lang="en-US" sz="4000" dirty="0">
                <a:solidFill>
                  <a:schemeClr val="bg1"/>
                </a:solidFill>
              </a:rPr>
              <a:t> van de </a:t>
            </a:r>
            <a:r>
              <a:rPr lang="en-US" sz="4000" dirty="0" err="1">
                <a:solidFill>
                  <a:schemeClr val="bg1"/>
                </a:solidFill>
              </a:rPr>
              <a:t>toekomst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076328" y="3149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228728" y="3301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940152" y="4725144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XXXXX Lyceum</a:t>
            </a:r>
          </a:p>
          <a:p>
            <a:r>
              <a:rPr lang="en-US" dirty="0"/>
              <a:t>VWO 5 </a:t>
            </a:r>
            <a:r>
              <a:rPr lang="en-US" dirty="0" err="1"/>
              <a:t>Aardrijkskunde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irispauw\Documents\IPAB\fase 3 UCU\afbeeldingen\brein in radartj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39952" y="1412776"/>
            <a:ext cx="4752528" cy="5040560"/>
          </a:xfrm>
          <a:prstGeom prst="rect">
            <a:avLst/>
          </a:prstGeom>
          <a:noFill/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Terugblik</a:t>
            </a:r>
            <a:r>
              <a:rPr lang="en-US" dirty="0"/>
              <a:t> op het </a:t>
            </a:r>
            <a:r>
              <a:rPr lang="en-US" dirty="0" err="1"/>
              <a:t>afgelopen</a:t>
            </a:r>
            <a:r>
              <a:rPr lang="en-US" dirty="0"/>
              <a:t> </a:t>
            </a:r>
            <a:r>
              <a:rPr lang="en-US" dirty="0" err="1"/>
              <a:t>uur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79512" y="1484784"/>
            <a:ext cx="403244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geleerd</a:t>
            </a:r>
            <a:r>
              <a:rPr lang="en-US" dirty="0"/>
              <a:t>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600" dirty="0" err="1"/>
              <a:t>Kennis</a:t>
            </a:r>
            <a:r>
              <a:rPr lang="en-US" sz="1600" dirty="0"/>
              <a:t>?</a:t>
            </a:r>
          </a:p>
          <a:p>
            <a:endParaRPr lang="en-US" sz="1600" dirty="0"/>
          </a:p>
          <a:p>
            <a:r>
              <a:rPr lang="en-US" sz="1600" i="1" dirty="0" err="1"/>
              <a:t>Ik</a:t>
            </a:r>
            <a:r>
              <a:rPr lang="en-US" sz="1600" i="1" dirty="0"/>
              <a:t> </a:t>
            </a:r>
            <a:r>
              <a:rPr lang="en-US" sz="1600" i="1" dirty="0" err="1"/>
              <a:t>weet</a:t>
            </a:r>
            <a:r>
              <a:rPr lang="en-US" sz="1600" i="1" dirty="0"/>
              <a:t> nu………………….</a:t>
            </a:r>
          </a:p>
          <a:p>
            <a:endParaRPr lang="en-US" sz="1600" dirty="0"/>
          </a:p>
          <a:p>
            <a:r>
              <a:rPr lang="en-US" sz="1600" dirty="0" err="1"/>
              <a:t>Vaardigheden</a:t>
            </a:r>
            <a:r>
              <a:rPr lang="en-US" sz="1600" dirty="0"/>
              <a:t>?</a:t>
            </a:r>
          </a:p>
          <a:p>
            <a:endParaRPr lang="en-US" sz="1600" dirty="0"/>
          </a:p>
          <a:p>
            <a:r>
              <a:rPr lang="en-US" sz="1600" i="1" dirty="0" err="1"/>
              <a:t>Ik</a:t>
            </a:r>
            <a:r>
              <a:rPr lang="en-US" sz="1600" i="1" dirty="0"/>
              <a:t> </a:t>
            </a:r>
            <a:r>
              <a:rPr lang="en-US" sz="1600" i="1" dirty="0" err="1"/>
              <a:t>kan</a:t>
            </a:r>
            <a:r>
              <a:rPr lang="en-US" sz="1600" i="1" dirty="0"/>
              <a:t> nu……………………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i="1" dirty="0" err="1"/>
              <a:t>Ik</a:t>
            </a:r>
            <a:r>
              <a:rPr lang="en-US" sz="1600" i="1" dirty="0"/>
              <a:t> </a:t>
            </a:r>
            <a:r>
              <a:rPr lang="en-US" sz="1600" i="1" dirty="0" err="1"/>
              <a:t>vind</a:t>
            </a:r>
            <a:r>
              <a:rPr lang="en-US" sz="1600" i="1" dirty="0"/>
              <a:t> nu…………………..</a:t>
            </a:r>
          </a:p>
          <a:p>
            <a:r>
              <a:rPr lang="en-US" sz="1600" i="1" dirty="0" err="1"/>
              <a:t>Wat</a:t>
            </a:r>
            <a:r>
              <a:rPr lang="en-US" sz="1600" i="1" dirty="0"/>
              <a:t> </a:t>
            </a:r>
            <a:r>
              <a:rPr lang="en-US" sz="1600" i="1" dirty="0" err="1"/>
              <a:t>ik</a:t>
            </a:r>
            <a:r>
              <a:rPr lang="en-US" sz="1600" i="1" dirty="0"/>
              <a:t> me </a:t>
            </a:r>
            <a:r>
              <a:rPr lang="en-US" sz="1600" i="1" dirty="0" err="1"/>
              <a:t>afvraag</a:t>
            </a:r>
            <a:r>
              <a:rPr lang="en-US" sz="1600" dirty="0"/>
              <a:t>……….</a:t>
            </a:r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79512" y="1417638"/>
            <a:ext cx="8229600" cy="466652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3 </a:t>
            </a:r>
            <a:r>
              <a:rPr lang="en-US" dirty="0" err="1"/>
              <a:t>vragen</a:t>
            </a:r>
            <a:r>
              <a:rPr lang="en-US" dirty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Stel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ontmoet</a:t>
            </a:r>
            <a:r>
              <a:rPr lang="en-US" dirty="0"/>
              <a:t> die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voorspellen</a:t>
            </a:r>
            <a:r>
              <a:rPr lang="en-US" dirty="0"/>
              <a:t>, wat </a:t>
            </a:r>
            <a:r>
              <a:rPr lang="en-US" dirty="0" err="1"/>
              <a:t>zou</a:t>
            </a:r>
            <a:r>
              <a:rPr lang="en-US" dirty="0"/>
              <a:t> je dan </a:t>
            </a:r>
            <a:r>
              <a:rPr lang="en-US" dirty="0" err="1"/>
              <a:t>vragen</a:t>
            </a:r>
            <a:r>
              <a:rPr lang="en-US" dirty="0"/>
              <a:t>?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toekomst</a:t>
            </a:r>
            <a:r>
              <a:rPr lang="en-US" dirty="0"/>
              <a:t> er </a:t>
            </a:r>
            <a:r>
              <a:rPr lang="en-US" dirty="0" err="1">
                <a:solidFill>
                  <a:srgbClr val="00B050"/>
                </a:solidFill>
              </a:rPr>
              <a:t>goed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ziet</a:t>
            </a:r>
            <a:r>
              <a:rPr lang="en-US" dirty="0"/>
              <a:t>: op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verbetering</a:t>
            </a:r>
            <a:r>
              <a:rPr lang="en-US" dirty="0"/>
              <a:t> ‘hoop’ </a:t>
            </a:r>
            <a:r>
              <a:rPr lang="en-US" dirty="0" err="1"/>
              <a:t>jij</a:t>
            </a:r>
            <a:r>
              <a:rPr lang="en-US" dirty="0"/>
              <a:t> dan </a:t>
            </a:r>
            <a:r>
              <a:rPr lang="en-US" dirty="0" err="1"/>
              <a:t>voor</a:t>
            </a:r>
            <a:r>
              <a:rPr lang="en-US" dirty="0"/>
              <a:t> Amsterdam in 2025?</a:t>
            </a:r>
          </a:p>
          <a:p>
            <a:pPr marL="624078" indent="-514350">
              <a:buNone/>
            </a:pPr>
            <a:endParaRPr lang="en-US" dirty="0"/>
          </a:p>
          <a:p>
            <a:pPr marL="624078" indent="-514350">
              <a:buFont typeface="+mj-lt"/>
              <a:buAutoNum type="arabicPeriod" startAt="3"/>
            </a:pP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slecht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ziet</a:t>
            </a:r>
            <a:r>
              <a:rPr lang="en-US" dirty="0"/>
              <a:t>: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verslechtering</a:t>
            </a:r>
            <a:r>
              <a:rPr lang="en-US" dirty="0"/>
              <a:t> ‘</a:t>
            </a:r>
            <a:r>
              <a:rPr lang="en-US" dirty="0" err="1"/>
              <a:t>vrees</a:t>
            </a:r>
            <a:r>
              <a:rPr lang="en-US" dirty="0"/>
              <a:t>’ je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Amsterdam in 2025?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Openingsopdracht</a:t>
            </a:r>
            <a:br>
              <a:rPr lang="en-US" dirty="0"/>
            </a:b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0" y="1166018"/>
            <a:ext cx="8964488" cy="452596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/>
              <a:t>Leren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denken</a:t>
            </a:r>
            <a:r>
              <a:rPr lang="en-US" dirty="0"/>
              <a:t> over ‘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toekomsten</a:t>
            </a:r>
            <a:r>
              <a:rPr lang="en-US" dirty="0"/>
              <a:t>’ van de </a:t>
            </a:r>
            <a:r>
              <a:rPr lang="en-US" dirty="0" err="1"/>
              <a:t>stad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/>
              <a:t>Omdat</a:t>
            </a:r>
            <a:r>
              <a:rPr lang="en-US" dirty="0"/>
              <a:t> er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onzekerheden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, met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mogelijkheden</a:t>
            </a:r>
            <a:endParaRPr lang="en-US" dirty="0"/>
          </a:p>
          <a:p>
            <a:r>
              <a:rPr lang="en-US" dirty="0"/>
              <a:t>Om ‘geographical </a:t>
            </a:r>
            <a:r>
              <a:rPr lang="en-US" dirty="0">
                <a:solidFill>
                  <a:schemeClr val="accent1"/>
                </a:solidFill>
              </a:rPr>
              <a:t>imagination</a:t>
            </a:r>
            <a:r>
              <a:rPr lang="en-US" dirty="0"/>
              <a:t>’ </a:t>
            </a:r>
            <a:r>
              <a:rPr lang="en-US" dirty="0" err="1"/>
              <a:t>oefenen</a:t>
            </a:r>
            <a:endParaRPr lang="en-US" dirty="0"/>
          </a:p>
          <a:p>
            <a:pPr lvl="1"/>
            <a:r>
              <a:rPr lang="en-US" dirty="0" err="1"/>
              <a:t>Waarom</a:t>
            </a:r>
            <a:r>
              <a:rPr lang="en-US" dirty="0"/>
              <a:t>?  </a:t>
            </a:r>
            <a:r>
              <a:rPr lang="en-US" dirty="0" err="1"/>
              <a:t>Omdat</a:t>
            </a:r>
            <a:r>
              <a:rPr lang="en-US" dirty="0"/>
              <a:t> we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oplossingen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verzinnen</a:t>
            </a:r>
            <a:r>
              <a:rPr lang="en-US" dirty="0"/>
              <a:t>,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complexe</a:t>
            </a:r>
            <a:r>
              <a:rPr lang="en-US" dirty="0"/>
              <a:t> </a:t>
            </a:r>
            <a:r>
              <a:rPr lang="en-US" dirty="0" err="1"/>
              <a:t>geografische</a:t>
            </a:r>
            <a:r>
              <a:rPr lang="en-US" dirty="0"/>
              <a:t> </a:t>
            </a:r>
            <a:r>
              <a:rPr lang="en-US" dirty="0" err="1"/>
              <a:t>mondiale</a:t>
            </a:r>
            <a:r>
              <a:rPr lang="en-US" dirty="0"/>
              <a:t> </a:t>
            </a:r>
            <a:r>
              <a:rPr lang="en-US" dirty="0" err="1"/>
              <a:t>vraagstukken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vraagt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 van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doen</a:t>
            </a:r>
            <a:endParaRPr lang="en-US" dirty="0"/>
          </a:p>
          <a:p>
            <a:r>
              <a:rPr lang="en-US" dirty="0"/>
              <a:t>Om </a:t>
            </a:r>
            <a:r>
              <a:rPr lang="en-US" dirty="0" err="1">
                <a:solidFill>
                  <a:schemeClr val="accent1"/>
                </a:solidFill>
              </a:rPr>
              <a:t>kennis</a:t>
            </a:r>
            <a:r>
              <a:rPr lang="en-US" dirty="0"/>
              <a:t> over de </a:t>
            </a:r>
            <a:r>
              <a:rPr lang="en-US" dirty="0" err="1"/>
              <a:t>stad</a:t>
            </a:r>
            <a:r>
              <a:rPr lang="en-US" dirty="0"/>
              <a:t> van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gebruiken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vergroten</a:t>
            </a:r>
            <a:endParaRPr lang="en-US" dirty="0"/>
          </a:p>
          <a:p>
            <a:pPr lvl="1"/>
            <a:r>
              <a:rPr lang="en-US" dirty="0" err="1"/>
              <a:t>Waarom</a:t>
            </a:r>
            <a:r>
              <a:rPr lang="en-US" dirty="0"/>
              <a:t>?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in het AK </a:t>
            </a:r>
            <a:r>
              <a:rPr lang="en-US" dirty="0" err="1"/>
              <a:t>eindexamenprogramma</a:t>
            </a:r>
            <a:r>
              <a:rPr lang="en-US" dirty="0"/>
              <a:t> </a:t>
            </a:r>
            <a:r>
              <a:rPr lang="en-US" dirty="0" err="1"/>
              <a:t>staat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Wat </a:t>
            </a:r>
            <a:r>
              <a:rPr lang="en-US" sz="3100" dirty="0" err="1"/>
              <a:t>gaan</a:t>
            </a:r>
            <a:r>
              <a:rPr lang="en-US" sz="3100" dirty="0"/>
              <a:t> we </a:t>
            </a:r>
            <a:r>
              <a:rPr lang="en-US" sz="3100" dirty="0" err="1"/>
              <a:t>doen</a:t>
            </a:r>
            <a:r>
              <a:rPr lang="en-US" sz="3100" dirty="0"/>
              <a:t> in </a:t>
            </a:r>
            <a:r>
              <a:rPr lang="en-US" sz="3100" dirty="0" err="1"/>
              <a:t>deze</a:t>
            </a:r>
            <a:r>
              <a:rPr lang="en-US" sz="3100" dirty="0"/>
              <a:t> </a:t>
            </a:r>
            <a:r>
              <a:rPr lang="en-US" sz="3100" dirty="0" err="1"/>
              <a:t>serie</a:t>
            </a:r>
            <a:r>
              <a:rPr lang="en-US" sz="3100" dirty="0"/>
              <a:t> van 3 lessen?</a:t>
            </a:r>
            <a:r>
              <a:rPr lang="en-US" dirty="0"/>
              <a:t>	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80728" y="-243408"/>
            <a:ext cx="13011150" cy="769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3203848" y="5301208"/>
            <a:ext cx="1872208" cy="64807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11560" y="6209928"/>
            <a:ext cx="1872208" cy="64807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dirty="0"/>
              <a:t>Scenario </a:t>
            </a:r>
            <a:r>
              <a:rPr lang="en-US" dirty="0" err="1"/>
              <a:t>leren</a:t>
            </a:r>
            <a:endParaRPr lang="nl-NL" dirty="0"/>
          </a:p>
        </p:txBody>
      </p:sp>
      <p:pic>
        <p:nvPicPr>
          <p:cNvPr id="4" name="Picture 3" descr="Figuur Iris met grijs vlak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584" y="1686719"/>
            <a:ext cx="7848871" cy="4114800"/>
          </a:xfrm>
          <a:noFill/>
        </p:spPr>
      </p:pic>
      <p:sp>
        <p:nvSpPr>
          <p:cNvPr id="5" name="Tekstvak 4"/>
          <p:cNvSpPr txBox="1"/>
          <p:nvPr/>
        </p:nvSpPr>
        <p:spPr>
          <a:xfrm>
            <a:off x="6228184" y="764704"/>
            <a:ext cx="2031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Optimisten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	&amp;	</a:t>
            </a:r>
          </a:p>
          <a:p>
            <a:r>
              <a:rPr lang="en-US" dirty="0" err="1">
                <a:solidFill>
                  <a:srgbClr val="FF0000"/>
                </a:solidFill>
              </a:rPr>
              <a:t>Pessimisten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Stroomdiagram: Opslag met sequentiële toegang 5"/>
          <p:cNvSpPr/>
          <p:nvPr/>
        </p:nvSpPr>
        <p:spPr>
          <a:xfrm>
            <a:off x="6084168" y="476672"/>
            <a:ext cx="1872208" cy="1512168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6660232" y="2132856"/>
            <a:ext cx="7200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H="1">
            <a:off x="3923928" y="1052736"/>
            <a:ext cx="1440160" cy="460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Kennis</a:t>
            </a:r>
            <a:endParaRPr lang="en-US" dirty="0"/>
          </a:p>
          <a:p>
            <a:r>
              <a:rPr lang="en-US" dirty="0" err="1"/>
              <a:t>Vaardigheden</a:t>
            </a:r>
            <a:endParaRPr lang="en-US" dirty="0"/>
          </a:p>
          <a:p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: </a:t>
            </a:r>
            <a:r>
              <a:rPr lang="en-US" dirty="0" err="1"/>
              <a:t>ideeen</a:t>
            </a:r>
            <a:r>
              <a:rPr lang="en-US" dirty="0"/>
              <a:t>, </a:t>
            </a:r>
            <a:r>
              <a:rPr lang="en-US" dirty="0" err="1"/>
              <a:t>beelden</a:t>
            </a:r>
            <a:r>
              <a:rPr lang="en-US" dirty="0"/>
              <a:t>, </a:t>
            </a:r>
            <a:r>
              <a:rPr lang="en-US" dirty="0" err="1"/>
              <a:t>vragen</a:t>
            </a:r>
            <a:endParaRPr lang="en-US" dirty="0"/>
          </a:p>
          <a:p>
            <a:pPr lvl="1"/>
            <a:r>
              <a:rPr lang="en-US" dirty="0"/>
              <a:t>Mc </a:t>
            </a:r>
            <a:r>
              <a:rPr lang="en-US" dirty="0" err="1"/>
              <a:t>Clelland’s</a:t>
            </a:r>
            <a:r>
              <a:rPr lang="en-US" dirty="0"/>
              <a:t> </a:t>
            </a:r>
            <a:r>
              <a:rPr lang="en-US" dirty="0" err="1"/>
              <a:t>IJsberg</a:t>
            </a:r>
            <a:endParaRPr lang="en-US" dirty="0"/>
          </a:p>
          <a:p>
            <a:pPr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Wat</a:t>
            </a:r>
            <a:r>
              <a:rPr lang="en-US" dirty="0"/>
              <a:t> is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?</a:t>
            </a:r>
            <a:endParaRPr lang="nl-NL" dirty="0"/>
          </a:p>
        </p:txBody>
      </p:sp>
      <p:pic>
        <p:nvPicPr>
          <p:cNvPr id="2050" name="Picture 2" descr="C:\Users\irispauw\Documents\IPAB\afbeeldingen\IJsberg-Mcclelland-E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8676456" cy="5400600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179512" y="2276872"/>
            <a:ext cx="2019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Kennis</a:t>
            </a:r>
            <a:r>
              <a:rPr lang="en-US" dirty="0"/>
              <a:t> </a:t>
            </a:r>
          </a:p>
          <a:p>
            <a:r>
              <a:rPr lang="en-US" dirty="0"/>
              <a:t>en </a:t>
            </a:r>
          </a:p>
          <a:p>
            <a:r>
              <a:rPr lang="en-US" dirty="0" err="1"/>
              <a:t>Vaardigheden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79512" y="4437112"/>
            <a:ext cx="1296144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unieke</a:t>
            </a:r>
            <a:endParaRPr lang="en-US" dirty="0"/>
          </a:p>
          <a:p>
            <a:r>
              <a:rPr lang="en-US" dirty="0"/>
              <a:t>-  </a:t>
            </a:r>
            <a:r>
              <a:rPr lang="en-US" dirty="0" err="1"/>
              <a:t>Kennis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  </a:t>
            </a:r>
            <a:r>
              <a:rPr lang="en-US" dirty="0" err="1"/>
              <a:t>Ideeën</a:t>
            </a:r>
            <a:endParaRPr lang="en-US" dirty="0"/>
          </a:p>
          <a:p>
            <a:r>
              <a:rPr lang="en-US" dirty="0"/>
              <a:t>-  </a:t>
            </a:r>
            <a:r>
              <a:rPr lang="en-US" dirty="0" err="1"/>
              <a:t>Vragen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309320"/>
            <a:ext cx="867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Ken je Jacob Barnett? </a:t>
            </a:r>
            <a:r>
              <a:rPr lang="nl-NL" sz="1400" dirty="0">
                <a:hlinkClick r:id="rId3"/>
              </a:rPr>
              <a:t>https://www.youtube.com/watch?v=Uq-FOOQ1TpE</a:t>
            </a:r>
            <a:r>
              <a:rPr lang="en-US" sz="1400" dirty="0">
                <a:hlinkClick r:id="rId3"/>
              </a:rPr>
              <a:t> </a:t>
            </a:r>
            <a:endParaRPr lang="nl-NL" sz="1400" dirty="0"/>
          </a:p>
        </p:txBody>
      </p:sp>
      <p:sp>
        <p:nvSpPr>
          <p:cNvPr id="10" name="PIJL-OMLAAG 9"/>
          <p:cNvSpPr/>
          <p:nvPr/>
        </p:nvSpPr>
        <p:spPr>
          <a:xfrm>
            <a:off x="755576" y="6021288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07504" y="980728"/>
            <a:ext cx="8229600" cy="5376672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/>
              <a:t>Wat </a:t>
            </a:r>
            <a:r>
              <a:rPr lang="en-US" dirty="0" err="1"/>
              <a:t>zie</a:t>
            </a:r>
            <a:r>
              <a:rPr lang="en-US" dirty="0"/>
              <a:t> je in de </a:t>
            </a:r>
            <a:r>
              <a:rPr lang="en-US" dirty="0" err="1"/>
              <a:t>stad</a:t>
            </a:r>
            <a:r>
              <a:rPr lang="en-US" dirty="0"/>
              <a:t>? </a:t>
            </a:r>
          </a:p>
          <a:p>
            <a:pPr marL="880110" lvl="1" indent="-514350"/>
            <a:r>
              <a:rPr lang="en-US" dirty="0" err="1"/>
              <a:t>Benoem</a:t>
            </a:r>
            <a:r>
              <a:rPr lang="en-US" dirty="0"/>
              <a:t> (</a:t>
            </a:r>
            <a:r>
              <a:rPr lang="en-US" dirty="0" err="1"/>
              <a:t>fysieke</a:t>
            </a:r>
            <a:r>
              <a:rPr lang="en-US" dirty="0"/>
              <a:t>, </a:t>
            </a:r>
            <a:r>
              <a:rPr lang="en-US" dirty="0" err="1"/>
              <a:t>aanraakbare</a:t>
            </a:r>
            <a:r>
              <a:rPr lang="en-US" dirty="0"/>
              <a:t>) </a:t>
            </a:r>
            <a:r>
              <a:rPr lang="en-US" dirty="0" err="1"/>
              <a:t>dingen</a:t>
            </a:r>
            <a:endParaRPr lang="en-US" dirty="0"/>
          </a:p>
          <a:p>
            <a:pPr marL="1117854" lvl="2" indent="-514350"/>
            <a:r>
              <a:rPr lang="en-US" dirty="0" err="1"/>
              <a:t>Bij</a:t>
            </a:r>
            <a:r>
              <a:rPr lang="en-US" dirty="0"/>
              <a:t> AK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‘</a:t>
            </a:r>
            <a:r>
              <a:rPr lang="en-US" dirty="0" err="1"/>
              <a:t>artefacten</a:t>
            </a:r>
            <a:r>
              <a:rPr lang="en-US" dirty="0"/>
              <a:t>’ </a:t>
            </a:r>
            <a:r>
              <a:rPr lang="en-US" dirty="0" err="1"/>
              <a:t>genaamd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Wie ‘</a:t>
            </a:r>
            <a:r>
              <a:rPr lang="en-US" dirty="0" err="1"/>
              <a:t>maken</a:t>
            </a:r>
            <a:r>
              <a:rPr lang="en-US" dirty="0"/>
              <a:t>’ de </a:t>
            </a:r>
            <a:r>
              <a:rPr lang="en-US" dirty="0" err="1"/>
              <a:t>stad</a:t>
            </a:r>
            <a:r>
              <a:rPr lang="en-US" dirty="0"/>
              <a:t>?</a:t>
            </a:r>
          </a:p>
          <a:p>
            <a:pPr marL="850392" lvl="1" indent="-457200"/>
            <a:r>
              <a:rPr lang="en-US" dirty="0" err="1"/>
              <a:t>Schrijf</a:t>
            </a:r>
            <a:r>
              <a:rPr lang="en-US" dirty="0"/>
              <a:t>  ‘</a:t>
            </a:r>
            <a:r>
              <a:rPr lang="en-US" dirty="0" err="1"/>
              <a:t>actoren</a:t>
            </a:r>
            <a:r>
              <a:rPr lang="en-US" dirty="0"/>
              <a:t>’ op ……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Wat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actoren</a:t>
            </a:r>
            <a:r>
              <a:rPr lang="en-US" dirty="0"/>
              <a:t> in de </a:t>
            </a:r>
            <a:r>
              <a:rPr lang="en-US" dirty="0" err="1"/>
              <a:t>stad</a:t>
            </a:r>
            <a:r>
              <a:rPr lang="en-US" dirty="0"/>
              <a:t>?</a:t>
            </a:r>
          </a:p>
          <a:p>
            <a:pPr marL="850392" lvl="1" indent="-457200"/>
            <a:r>
              <a:rPr lang="en-US" dirty="0" err="1"/>
              <a:t>Benoem</a:t>
            </a:r>
            <a:r>
              <a:rPr lang="en-US" dirty="0"/>
              <a:t> ‘</a:t>
            </a:r>
            <a:r>
              <a:rPr lang="en-US" dirty="0" err="1"/>
              <a:t>activiteiten</a:t>
            </a:r>
            <a:r>
              <a:rPr lang="en-US" dirty="0"/>
              <a:t>’ </a:t>
            </a:r>
          </a:p>
          <a:p>
            <a:pPr marL="393192" lvl="1" indent="0">
              <a:buNone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nl-NL" dirty="0"/>
              <a:t>Welk type artefacten, actoren en activiteiten zie je in </a:t>
            </a:r>
            <a:r>
              <a:rPr lang="en-US" dirty="0"/>
              <a:t>de </a:t>
            </a:r>
            <a:r>
              <a:rPr lang="en-US" dirty="0" err="1"/>
              <a:t>stad</a:t>
            </a:r>
            <a:r>
              <a:rPr lang="en-US" dirty="0"/>
              <a:t>?</a:t>
            </a:r>
          </a:p>
          <a:p>
            <a:pPr lvl="3"/>
            <a:r>
              <a:rPr lang="en-US" dirty="0" err="1"/>
              <a:t>Economische</a:t>
            </a:r>
            <a:r>
              <a:rPr lang="en-US" dirty="0"/>
              <a:t>? </a:t>
            </a:r>
          </a:p>
          <a:p>
            <a:pPr lvl="3"/>
            <a:r>
              <a:rPr lang="en-US" dirty="0" err="1"/>
              <a:t>Politieke</a:t>
            </a:r>
            <a:r>
              <a:rPr lang="en-US" dirty="0"/>
              <a:t>?</a:t>
            </a:r>
          </a:p>
          <a:p>
            <a:pPr lvl="3"/>
            <a:r>
              <a:rPr lang="en-US" dirty="0" err="1"/>
              <a:t>Culturele</a:t>
            </a:r>
            <a:r>
              <a:rPr lang="en-US" dirty="0"/>
              <a:t>?</a:t>
            </a:r>
          </a:p>
          <a:p>
            <a:pPr lvl="3"/>
            <a:r>
              <a:rPr lang="en-US" dirty="0" err="1"/>
              <a:t>Natuurlijke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-5438"/>
            <a:ext cx="8229600" cy="1143000"/>
          </a:xfrm>
        </p:spPr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stad</a:t>
            </a:r>
            <a:r>
              <a:rPr lang="en-US" dirty="0"/>
              <a:t> van de </a:t>
            </a:r>
            <a:r>
              <a:rPr lang="en-US" dirty="0" err="1"/>
              <a:t>toekomst</a:t>
            </a:r>
            <a:r>
              <a:rPr lang="en-US" dirty="0"/>
              <a:t> ….</a:t>
            </a:r>
            <a:endParaRPr lang="nl-NL" dirty="0"/>
          </a:p>
        </p:txBody>
      </p:sp>
      <p:pic>
        <p:nvPicPr>
          <p:cNvPr id="1026" name="Picture 2" descr="C:\Users\irispauw\Documents\IPAB\afbeeldingen\who-makes-the-ci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006621"/>
            <a:ext cx="2438880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7504" y="273050"/>
            <a:ext cx="9036496" cy="1143000"/>
          </a:xfrm>
        </p:spPr>
        <p:txBody>
          <a:bodyPr>
            <a:normAutofit/>
          </a:bodyPr>
          <a:lstStyle/>
          <a:p>
            <a:r>
              <a:rPr lang="en-US" sz="2800" dirty="0" err="1"/>
              <a:t>Stad</a:t>
            </a:r>
            <a:r>
              <a:rPr lang="en-US" sz="2800" dirty="0"/>
              <a:t> van de </a:t>
            </a:r>
            <a:r>
              <a:rPr lang="en-US" sz="2800" dirty="0" err="1"/>
              <a:t>toekomst</a:t>
            </a:r>
            <a:r>
              <a:rPr lang="en-US" sz="2800" dirty="0"/>
              <a:t>: 2 </a:t>
            </a:r>
            <a:r>
              <a:rPr lang="en-US" sz="2800" dirty="0" err="1"/>
              <a:t>voorbeelden</a:t>
            </a:r>
            <a:endParaRPr lang="nl-NL" sz="280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1115144"/>
          </a:xfrm>
        </p:spPr>
        <p:txBody>
          <a:bodyPr>
            <a:noAutofit/>
          </a:bodyPr>
          <a:lstStyle/>
          <a:p>
            <a:r>
              <a:rPr lang="en-US" sz="1800" dirty="0" err="1"/>
              <a:t>Zie</a:t>
            </a:r>
            <a:r>
              <a:rPr lang="en-US" sz="1800" dirty="0"/>
              <a:t> </a:t>
            </a:r>
            <a:r>
              <a:rPr lang="en-US" sz="1800" dirty="0" err="1"/>
              <a:t>ook</a:t>
            </a:r>
            <a:r>
              <a:rPr lang="en-US" sz="1800" dirty="0"/>
              <a:t>: </a:t>
            </a:r>
            <a:r>
              <a:rPr lang="en-US" sz="1800" dirty="0">
                <a:hlinkClick r:id="rId2"/>
              </a:rPr>
              <a:t>http://amsterdamsmartcity.com/projects/detail/id/80/label/amsterdam-arena </a:t>
            </a:r>
            <a:r>
              <a:rPr lang="en-US" sz="1800" dirty="0"/>
              <a:t>	</a:t>
            </a:r>
            <a:endParaRPr lang="nl-NL" sz="180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1115144"/>
          </a:xfrm>
        </p:spPr>
        <p:txBody>
          <a:bodyPr>
            <a:normAutofit/>
          </a:bodyPr>
          <a:lstStyle/>
          <a:p>
            <a:r>
              <a:rPr lang="en-US" sz="2000" dirty="0" err="1"/>
              <a:t>Zie</a:t>
            </a:r>
            <a:r>
              <a:rPr lang="en-US" sz="2000" dirty="0"/>
              <a:t> </a:t>
            </a:r>
            <a:r>
              <a:rPr lang="en-US" sz="2000" dirty="0" err="1"/>
              <a:t>ook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http://www.creativeclass.com/richard_florida</a:t>
            </a:r>
            <a:endParaRPr lang="nl-NL" sz="20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2"/>
          </p:nvPr>
        </p:nvSpPr>
        <p:spPr>
          <a:xfrm>
            <a:off x="457200" y="1340768"/>
            <a:ext cx="4040188" cy="4045289"/>
          </a:xfrm>
        </p:spPr>
        <p:txBody>
          <a:bodyPr/>
          <a:lstStyle/>
          <a:p>
            <a:r>
              <a:rPr lang="en-US" sz="2800" dirty="0"/>
              <a:t>Smart City</a:t>
            </a:r>
          </a:p>
          <a:p>
            <a:pPr>
              <a:buNone/>
            </a:pPr>
            <a:r>
              <a:rPr lang="en-US" dirty="0">
                <a:hlinkClick r:id="rId4"/>
              </a:rPr>
              <a:t>https://www.youtube.com/watch?v=j9oboxnLW0w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4045289"/>
          </a:xfrm>
        </p:spPr>
        <p:txBody>
          <a:bodyPr/>
          <a:lstStyle/>
          <a:p>
            <a:r>
              <a:rPr lang="en-US" sz="2800" dirty="0"/>
              <a:t>Creative City</a:t>
            </a:r>
          </a:p>
          <a:p>
            <a:pPr>
              <a:buNone/>
            </a:pPr>
            <a:r>
              <a:rPr lang="nl-NL" dirty="0">
                <a:hlinkClick r:id="rId5"/>
              </a:rPr>
              <a:t>https://www.youtube.co</a:t>
            </a:r>
            <a:endParaRPr lang="nl-NL" dirty="0"/>
          </a:p>
          <a:p>
            <a:pPr>
              <a:buNone/>
            </a:pPr>
            <a:r>
              <a:rPr lang="nl-NL" dirty="0"/>
              <a:t>m/</a:t>
            </a:r>
            <a:r>
              <a:rPr lang="nl-NL" dirty="0" err="1"/>
              <a:t>watch</a:t>
            </a:r>
            <a:r>
              <a:rPr lang="nl-NL" dirty="0"/>
              <a:t>?v=1_qav4YSPIE</a:t>
            </a:r>
          </a:p>
        </p:txBody>
      </p:sp>
      <p:pic>
        <p:nvPicPr>
          <p:cNvPr id="5122" name="Picture 2" descr="C:\Users\irispauw\Documents\IPAB\fase 3 UCU\afbeeldingen\smart city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3501008"/>
            <a:ext cx="3009900" cy="1656184"/>
          </a:xfrm>
          <a:prstGeom prst="rect">
            <a:avLst/>
          </a:prstGeom>
          <a:noFill/>
        </p:spPr>
      </p:pic>
      <p:pic>
        <p:nvPicPr>
          <p:cNvPr id="10" name="Picture 2" descr="C:\Users\irispauw\Documents\IPAB\fase 3 UCU\afbeeldingen\smart city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140968"/>
            <a:ext cx="3009900" cy="1944216"/>
          </a:xfrm>
          <a:prstGeom prst="rect">
            <a:avLst/>
          </a:prstGeom>
          <a:noFill/>
        </p:spPr>
      </p:pic>
      <p:pic>
        <p:nvPicPr>
          <p:cNvPr id="5123" name="Picture 3" descr="C:\Users\irispauw\Documents\IPAB\fase 3 UCU\afbeeldingen\art-creative-city-wallpaper-free hd wal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3212976"/>
            <a:ext cx="3240360" cy="181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28604" y="1478534"/>
            <a:ext cx="9002962" cy="538661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3800" dirty="0"/>
              <a:t>Bouw met </a:t>
            </a:r>
            <a:r>
              <a:rPr lang="en-US" sz="3800" dirty="0" err="1"/>
              <a:t>snoep</a:t>
            </a:r>
            <a:r>
              <a:rPr lang="en-US" sz="3800" dirty="0"/>
              <a:t> </a:t>
            </a:r>
            <a:r>
              <a:rPr lang="en-US" sz="3800" dirty="0" err="1"/>
              <a:t>een</a:t>
            </a:r>
            <a:r>
              <a:rPr lang="en-US" sz="3800" dirty="0"/>
              <a:t> ‘maquette/model' van de </a:t>
            </a:r>
            <a:r>
              <a:rPr lang="en-US" sz="3800" dirty="0" err="1"/>
              <a:t>stad</a:t>
            </a:r>
            <a:endParaRPr lang="en-US" sz="3800" dirty="0"/>
          </a:p>
          <a:p>
            <a:pPr lvl="1"/>
            <a:r>
              <a:rPr lang="en-US" sz="3200" dirty="0"/>
              <a:t>In 2 of 3 </a:t>
            </a:r>
            <a:r>
              <a:rPr lang="en-US" sz="3200" dirty="0" err="1"/>
              <a:t>tallen</a:t>
            </a:r>
            <a:endParaRPr lang="en-US" sz="3200" dirty="0"/>
          </a:p>
          <a:p>
            <a:pPr marL="393192" lvl="1" indent="0">
              <a:buNone/>
            </a:pPr>
            <a:endParaRPr lang="en-US" sz="3200" dirty="0"/>
          </a:p>
          <a:p>
            <a:pPr lvl="1"/>
            <a:r>
              <a:rPr lang="en-US" sz="3200" dirty="0" err="1"/>
              <a:t>Welke</a:t>
            </a:r>
            <a:r>
              <a:rPr lang="en-US" sz="3200" dirty="0"/>
              <a:t> ‘</a:t>
            </a:r>
            <a:r>
              <a:rPr lang="en-US" sz="3200" dirty="0" err="1"/>
              <a:t>bouwstenen</a:t>
            </a:r>
            <a:r>
              <a:rPr lang="en-US" sz="3200" dirty="0"/>
              <a:t>’ </a:t>
            </a:r>
            <a:r>
              <a:rPr lang="en-US" sz="3200" dirty="0" err="1"/>
              <a:t>kies</a:t>
            </a:r>
            <a:r>
              <a:rPr lang="en-US" sz="3200" dirty="0"/>
              <a:t> je </a:t>
            </a:r>
            <a:r>
              <a:rPr lang="en-US" sz="3200" dirty="0" err="1"/>
              <a:t>voor</a:t>
            </a:r>
            <a:r>
              <a:rPr lang="en-US" sz="3200" dirty="0"/>
              <a:t> welk(e) </a:t>
            </a:r>
            <a:r>
              <a:rPr lang="en-US" sz="3200" dirty="0" err="1"/>
              <a:t>actoren</a:t>
            </a:r>
            <a:r>
              <a:rPr lang="en-US" sz="3200" dirty="0"/>
              <a:t>, </a:t>
            </a:r>
            <a:r>
              <a:rPr lang="en-US" sz="3200" dirty="0" err="1"/>
              <a:t>activiteiten</a:t>
            </a:r>
            <a:r>
              <a:rPr lang="en-US" sz="3200" dirty="0"/>
              <a:t> of </a:t>
            </a:r>
            <a:r>
              <a:rPr lang="en-US" sz="3200" dirty="0" err="1"/>
              <a:t>artefacten</a:t>
            </a:r>
            <a:r>
              <a:rPr lang="en-US" sz="3200" dirty="0"/>
              <a:t> (</a:t>
            </a:r>
            <a:r>
              <a:rPr lang="en-US" sz="3200" dirty="0" err="1"/>
              <a:t>bijv</a:t>
            </a:r>
            <a:r>
              <a:rPr lang="en-US" sz="3200" dirty="0"/>
              <a:t>. </a:t>
            </a:r>
            <a:r>
              <a:rPr lang="en-US" sz="3200" dirty="0" err="1"/>
              <a:t>gebouwen</a:t>
            </a:r>
            <a:r>
              <a:rPr lang="en-US" sz="3200" dirty="0"/>
              <a:t>, infra)? </a:t>
            </a:r>
            <a:r>
              <a:rPr lang="en-US" sz="3200" dirty="0" err="1"/>
              <a:t>Motiveer</a:t>
            </a:r>
            <a:r>
              <a:rPr lang="en-US" sz="3200" dirty="0"/>
              <a:t> je </a:t>
            </a:r>
            <a:r>
              <a:rPr lang="en-US" sz="3200" dirty="0" err="1"/>
              <a:t>keuze</a:t>
            </a:r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Leg </a:t>
            </a:r>
            <a:r>
              <a:rPr lang="en-US" sz="3200" dirty="0" err="1"/>
              <a:t>uit</a:t>
            </a:r>
            <a:r>
              <a:rPr lang="en-US" sz="3200" dirty="0"/>
              <a:t> </a:t>
            </a:r>
            <a:r>
              <a:rPr lang="en-US" sz="3200" dirty="0" err="1"/>
              <a:t>waarom</a:t>
            </a:r>
            <a:r>
              <a:rPr lang="en-US" sz="3200" dirty="0"/>
              <a:t> </a:t>
            </a:r>
            <a:r>
              <a:rPr lang="en-US" sz="3200" dirty="0" err="1"/>
              <a:t>dit</a:t>
            </a:r>
            <a:r>
              <a:rPr lang="en-US" sz="3200" dirty="0"/>
              <a:t> de </a:t>
            </a:r>
            <a:r>
              <a:rPr lang="en-US" sz="3200" dirty="0" err="1"/>
              <a:t>toekomst</a:t>
            </a:r>
            <a:r>
              <a:rPr lang="en-US" sz="3200" dirty="0"/>
              <a:t> is en </a:t>
            </a:r>
            <a:r>
              <a:rPr lang="en-US" sz="3200" dirty="0" err="1"/>
              <a:t>niet</a:t>
            </a:r>
            <a:r>
              <a:rPr lang="en-US" sz="3200" dirty="0"/>
              <a:t> ‘</a:t>
            </a:r>
            <a:r>
              <a:rPr lang="en-US" sz="3200" dirty="0" err="1"/>
              <a:t>gewoon</a:t>
            </a:r>
            <a:r>
              <a:rPr lang="en-US" sz="3200"/>
              <a:t>’ 2015</a:t>
            </a:r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 err="1"/>
              <a:t>Maak</a:t>
            </a:r>
            <a:r>
              <a:rPr lang="en-US" sz="3200" dirty="0"/>
              <a:t> </a:t>
            </a:r>
            <a:r>
              <a:rPr lang="en-US" sz="3200" dirty="0" err="1"/>
              <a:t>aantekeningen</a:t>
            </a:r>
            <a:r>
              <a:rPr lang="en-US" sz="3200" dirty="0"/>
              <a:t>, </a:t>
            </a:r>
            <a:r>
              <a:rPr lang="en-US" sz="3200" dirty="0" err="1"/>
              <a:t>zodat</a:t>
            </a:r>
            <a:r>
              <a:rPr lang="en-US" sz="3200" dirty="0"/>
              <a:t> je de </a:t>
            </a:r>
            <a:r>
              <a:rPr lang="en-US" sz="3200" dirty="0" err="1"/>
              <a:t>stad</a:t>
            </a:r>
            <a:r>
              <a:rPr lang="en-US" sz="3200" dirty="0"/>
              <a:t> in 3 </a:t>
            </a:r>
            <a:r>
              <a:rPr lang="en-US" sz="3200" dirty="0" err="1"/>
              <a:t>minuten</a:t>
            </a:r>
            <a:r>
              <a:rPr lang="en-US" sz="3200" dirty="0"/>
              <a:t> </a:t>
            </a:r>
            <a:r>
              <a:rPr lang="en-US" sz="3200" dirty="0" err="1"/>
              <a:t>kunt</a:t>
            </a:r>
            <a:r>
              <a:rPr lang="en-US" sz="3200" dirty="0"/>
              <a:t> </a:t>
            </a:r>
            <a:r>
              <a:rPr lang="en-US" sz="3200" dirty="0" err="1"/>
              <a:t>toelichten</a:t>
            </a:r>
            <a:r>
              <a:rPr lang="en-US" sz="3200" dirty="0"/>
              <a:t> </a:t>
            </a:r>
            <a:r>
              <a:rPr lang="en-US" sz="3200" dirty="0" err="1"/>
              <a:t>aan</a:t>
            </a:r>
            <a:r>
              <a:rPr lang="en-US" sz="3200" dirty="0"/>
              <a:t> je </a:t>
            </a:r>
            <a:r>
              <a:rPr lang="en-US" sz="3200" dirty="0" err="1"/>
              <a:t>klasgenoten</a:t>
            </a:r>
            <a:endParaRPr lang="en-US" sz="3200" dirty="0"/>
          </a:p>
          <a:p>
            <a:pPr lvl="1">
              <a:buNone/>
            </a:pPr>
            <a:endParaRPr lang="en-US" sz="3200" dirty="0"/>
          </a:p>
          <a:p>
            <a:pPr lvl="1">
              <a:buNone/>
            </a:pPr>
            <a:endParaRPr lang="en-US" sz="3200" dirty="0"/>
          </a:p>
          <a:p>
            <a:pPr lvl="1">
              <a:buNone/>
            </a:pPr>
            <a:r>
              <a:rPr lang="en-US" sz="3200" dirty="0"/>
              <a:t>De </a:t>
            </a:r>
            <a:r>
              <a:rPr lang="en-US" sz="3200" dirty="0" err="1"/>
              <a:t>beste</a:t>
            </a:r>
            <a:r>
              <a:rPr lang="en-US" sz="3200" dirty="0"/>
              <a:t> </a:t>
            </a:r>
            <a:r>
              <a:rPr lang="en-US" sz="3200" dirty="0" err="1"/>
              <a:t>bouwers</a:t>
            </a:r>
            <a:r>
              <a:rPr lang="en-US" sz="3200" dirty="0"/>
              <a:t> </a:t>
            </a:r>
            <a:r>
              <a:rPr lang="en-US" sz="3200" dirty="0" err="1"/>
              <a:t>mogen</a:t>
            </a:r>
            <a:r>
              <a:rPr lang="en-US" sz="3200" dirty="0"/>
              <a:t> </a:t>
            </a:r>
            <a:r>
              <a:rPr lang="en-US" sz="3200" dirty="0" err="1"/>
              <a:t>hun</a:t>
            </a:r>
            <a:r>
              <a:rPr lang="en-US" sz="3200" dirty="0"/>
              <a:t> </a:t>
            </a:r>
            <a:r>
              <a:rPr lang="en-US" sz="3200" dirty="0" err="1"/>
              <a:t>stad</a:t>
            </a:r>
            <a:r>
              <a:rPr lang="en-US" sz="3200" dirty="0"/>
              <a:t> </a:t>
            </a:r>
            <a:r>
              <a:rPr lang="en-US" sz="3200" dirty="0" err="1"/>
              <a:t>opeten</a:t>
            </a:r>
            <a:r>
              <a:rPr lang="en-US" sz="3200" dirty="0"/>
              <a:t>……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sz="3400" dirty="0"/>
              <a:t>						(</a:t>
            </a:r>
            <a:r>
              <a:rPr lang="en-US" sz="2600" dirty="0" err="1"/>
              <a:t>En</a:t>
            </a:r>
            <a:r>
              <a:rPr lang="en-US" sz="2600" dirty="0"/>
              <a:t> de </a:t>
            </a:r>
            <a:r>
              <a:rPr lang="en-US" sz="2600" dirty="0" err="1"/>
              <a:t>anderen</a:t>
            </a:r>
            <a:r>
              <a:rPr lang="en-US" sz="2600" dirty="0"/>
              <a:t> </a:t>
            </a:r>
            <a:r>
              <a:rPr lang="en-US" sz="2600" dirty="0" err="1"/>
              <a:t>ook</a:t>
            </a:r>
            <a:r>
              <a:rPr lang="en-US" sz="2600" dirty="0"/>
              <a:t>…..)</a:t>
            </a:r>
          </a:p>
          <a:p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07504" y="278508"/>
            <a:ext cx="9145016" cy="778098"/>
          </a:xfrm>
        </p:spPr>
        <p:txBody>
          <a:bodyPr>
            <a:normAutofit/>
          </a:bodyPr>
          <a:lstStyle/>
          <a:p>
            <a:r>
              <a:rPr lang="en-US" sz="3200" dirty="0" err="1"/>
              <a:t>Opdracht</a:t>
            </a:r>
            <a:r>
              <a:rPr lang="en-US" sz="3200" dirty="0"/>
              <a:t>: maquette </a:t>
            </a:r>
            <a:r>
              <a:rPr lang="en-US" sz="3200" dirty="0" err="1"/>
              <a:t>stad</a:t>
            </a:r>
            <a:r>
              <a:rPr lang="en-US" sz="3200" dirty="0"/>
              <a:t> van de </a:t>
            </a:r>
            <a:r>
              <a:rPr lang="en-US" sz="3200" dirty="0" err="1"/>
              <a:t>toekomst</a:t>
            </a:r>
            <a:endParaRPr lang="nl-NL" sz="3200" dirty="0"/>
          </a:p>
        </p:txBody>
      </p:sp>
      <p:cxnSp>
        <p:nvCxnSpPr>
          <p:cNvPr id="5" name="Rechte verbindingslijn met pijl 4"/>
          <p:cNvCxnSpPr/>
          <p:nvPr/>
        </p:nvCxnSpPr>
        <p:spPr>
          <a:xfrm flipH="1" flipV="1">
            <a:off x="2987824" y="1412776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738</TotalTime>
  <Words>500</Words>
  <Application>Microsoft Office PowerPoint</Application>
  <PresentationFormat>Diavoorstelling (4:3)</PresentationFormat>
  <Paragraphs>103</Paragraphs>
  <Slides>10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</vt:lpstr>
      <vt:lpstr>     </vt:lpstr>
      <vt:lpstr>Openingsopdracht </vt:lpstr>
      <vt:lpstr>Wat gaan we doen in deze serie van 3 lessen? </vt:lpstr>
      <vt:lpstr>PowerPoint-presentatie</vt:lpstr>
      <vt:lpstr>Scenario leren</vt:lpstr>
      <vt:lpstr>Wat is er nodig?</vt:lpstr>
      <vt:lpstr>De stad van de toekomst ….</vt:lpstr>
      <vt:lpstr>Stad van de toekomst: 2 voorbeelden</vt:lpstr>
      <vt:lpstr>Opdracht: maquette stad van de toekomst</vt:lpstr>
      <vt:lpstr>Terugblik op het afgelopen uur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stad van de toekomst</dc:title>
  <dc:creator>irispauw</dc:creator>
  <cp:lastModifiedBy>iris pauw</cp:lastModifiedBy>
  <cp:revision>90</cp:revision>
  <dcterms:created xsi:type="dcterms:W3CDTF">2015-05-24T19:31:20Z</dcterms:created>
  <dcterms:modified xsi:type="dcterms:W3CDTF">2021-02-01T10:44:22Z</dcterms:modified>
</cp:coreProperties>
</file>