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2" r:id="rId3"/>
    <p:sldId id="260" r:id="rId4"/>
    <p:sldId id="258" r:id="rId5"/>
    <p:sldId id="267" r:id="rId6"/>
    <p:sldId id="271" r:id="rId7"/>
    <p:sldId id="261" r:id="rId8"/>
    <p:sldId id="263" r:id="rId9"/>
    <p:sldId id="266" r:id="rId10"/>
    <p:sldId id="264" r:id="rId11"/>
    <p:sldId id="265" r:id="rId12"/>
    <p:sldId id="268" r:id="rId13"/>
    <p:sldId id="27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s pauw" initials="ip" lastIdx="1" clrIdx="0">
    <p:extLst>
      <p:ext uri="{19B8F6BF-5375-455C-9EA6-DF929625EA0E}">
        <p15:presenceInfo xmlns:p15="http://schemas.microsoft.com/office/powerpoint/2012/main" userId="4e4a1c535fba9f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9:48:51.705" idx="1">
    <p:pos x="2164" y="1527"/>
    <p:text>aanpassen? Functies er uit?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4F7D-4549-4757-89D5-D3C81E56285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18E36-94C8-42FF-A177-08585FAEAA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26E7-9071-4A47-AE38-6771D73D314B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26E7-9071-4A47-AE38-6771D73D314B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537335-CFD0-4E98-AB26-448499C9F78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3458B5-F5F0-4A8A-97A1-3E48FB3FA836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msterdamsmartcity.com/about-as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F7_wsaufBP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8297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Users\irispauw\Documents\IPAB\fase 3 UCU\afbeeldingen\stad in glazen 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123728" y="83671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 </a:t>
            </a:r>
            <a:r>
              <a:rPr lang="en-US" sz="4000" dirty="0" err="1">
                <a:solidFill>
                  <a:schemeClr val="bg1"/>
                </a:solidFill>
              </a:rPr>
              <a:t>stad</a:t>
            </a:r>
            <a:r>
              <a:rPr lang="en-US" sz="4000" dirty="0">
                <a:solidFill>
                  <a:schemeClr val="bg1"/>
                </a:solidFill>
              </a:rPr>
              <a:t> van de </a:t>
            </a:r>
            <a:r>
              <a:rPr lang="en-US" sz="4000" dirty="0" err="1">
                <a:solidFill>
                  <a:schemeClr val="bg1"/>
                </a:solidFill>
              </a:rPr>
              <a:t>toekomst</a:t>
            </a:r>
            <a:endParaRPr lang="en-US" sz="4000" dirty="0">
              <a:solidFill>
                <a:schemeClr val="bg1"/>
              </a:solidFill>
            </a:endParaRPr>
          </a:p>
          <a:p>
            <a:pPr algn="r"/>
            <a:r>
              <a:rPr lang="nl-NL" sz="4000" dirty="0">
                <a:solidFill>
                  <a:schemeClr val="bg1"/>
                </a:solidFill>
              </a:rPr>
              <a:t>Les 2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76328" y="3149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228728" y="3301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940152" y="4725144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XXXXX Lyceum</a:t>
            </a:r>
          </a:p>
          <a:p>
            <a:r>
              <a:rPr lang="en-US" dirty="0"/>
              <a:t>VWO 5 </a:t>
            </a:r>
            <a:r>
              <a:rPr lang="en-US"/>
              <a:t>Aardrijkskunde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7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70460"/>
            <a:ext cx="8856984" cy="4525963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nl-NL" dirty="0"/>
              <a:t>Bedenk/brainstorm: welke toekomst zijn er </a:t>
            </a:r>
            <a:r>
              <a:rPr lang="nl-NL" dirty="0">
                <a:solidFill>
                  <a:srgbClr val="0070C0"/>
                </a:solidFill>
              </a:rPr>
              <a:t>mogelijk</a:t>
            </a:r>
            <a:r>
              <a:rPr lang="nl-NL" dirty="0"/>
              <a:t> voor Amsterdam? </a:t>
            </a:r>
          </a:p>
          <a:p>
            <a:pPr marL="393192" lvl="1" indent="0">
              <a:buNone/>
            </a:pPr>
            <a:r>
              <a:rPr lang="nl-NL" sz="1700" dirty="0"/>
              <a:t>Voorbeelden bij de twee trends: </a:t>
            </a:r>
          </a:p>
          <a:p>
            <a:pPr lvl="1"/>
            <a:r>
              <a:rPr lang="nl-NL" sz="1700" dirty="0"/>
              <a:t>Meer van hetzelfde? </a:t>
            </a:r>
          </a:p>
          <a:p>
            <a:pPr lvl="1"/>
            <a:r>
              <a:rPr lang="nl-NL" sz="1700" dirty="0"/>
              <a:t>Slimme aanpassingen? </a:t>
            </a:r>
            <a:r>
              <a:rPr lang="nl-NL" sz="1700" dirty="0">
                <a:hlinkClick r:id="rId2"/>
              </a:rPr>
              <a:t>http://amsterdamsmartcity.com/about-asc</a:t>
            </a:r>
            <a:endParaRPr lang="nl-NL" sz="1700" dirty="0"/>
          </a:p>
          <a:p>
            <a:pPr lvl="1"/>
            <a:r>
              <a:rPr lang="nl-NL" sz="1700" dirty="0"/>
              <a:t>Hoofd boven water? </a:t>
            </a:r>
          </a:p>
          <a:p>
            <a:pPr lvl="1"/>
            <a:r>
              <a:rPr lang="nl-NL" sz="1700" dirty="0"/>
              <a:t>Op zoek naar droge voeten?</a:t>
            </a:r>
          </a:p>
          <a:p>
            <a:pPr marL="109728" indent="0">
              <a:buNone/>
            </a:pPr>
            <a:endParaRPr lang="nl-NL" dirty="0"/>
          </a:p>
          <a:p>
            <a:pPr marL="624078" indent="-514350">
              <a:buFont typeface="+mj-lt"/>
              <a:buAutoNum type="arabicPeriod"/>
            </a:pPr>
            <a:r>
              <a:rPr lang="nl-NL" dirty="0"/>
              <a:t>Werk twee scenario’s verder uit:</a:t>
            </a:r>
          </a:p>
          <a:p>
            <a:pPr marL="880110" lvl="1" indent="-514350">
              <a:buFont typeface="+mj-lt"/>
              <a:buAutoNum type="arabicPeriod"/>
            </a:pPr>
            <a:r>
              <a:rPr lang="nl-NL" dirty="0"/>
              <a:t>Selecteer bijvoorbeeld een </a:t>
            </a:r>
            <a:r>
              <a:rPr lang="nl-NL" dirty="0">
                <a:solidFill>
                  <a:srgbClr val="0070C0"/>
                </a:solidFill>
              </a:rPr>
              <a:t>waarschijnlijk </a:t>
            </a:r>
            <a:r>
              <a:rPr lang="nl-NL" dirty="0"/>
              <a:t>scenario en bedenk argumenten voor je keuze.</a:t>
            </a:r>
            <a:endParaRPr lang="nl-NL" b="1" dirty="0"/>
          </a:p>
          <a:p>
            <a:pPr marL="880110" lvl="1" indent="-514350">
              <a:buFont typeface="+mj-lt"/>
              <a:buAutoNum type="arabicPeriod"/>
            </a:pPr>
            <a:r>
              <a:rPr lang="nl-NL" dirty="0"/>
              <a:t>Selecteer bijvoorbeeld een </a:t>
            </a:r>
            <a:r>
              <a:rPr lang="nl-NL" dirty="0">
                <a:solidFill>
                  <a:srgbClr val="0070C0"/>
                </a:solidFill>
              </a:rPr>
              <a:t>wenselijk </a:t>
            </a:r>
            <a:r>
              <a:rPr lang="nl-NL" dirty="0"/>
              <a:t>scenario en bedenk argumenten voor je keuze.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Focus: Amsterdam in de toekomst</a:t>
            </a:r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FB5575E-EE7F-4A33-9294-1350348CCC07}"/>
              </a:ext>
            </a:extLst>
          </p:cNvPr>
          <p:cNvSpPr/>
          <p:nvPr/>
        </p:nvSpPr>
        <p:spPr>
          <a:xfrm>
            <a:off x="5292080" y="3429000"/>
            <a:ext cx="3394720" cy="487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Wat </a:t>
            </a:r>
            <a:r>
              <a:rPr lang="nl-NL" sz="1400" i="1" dirty="0"/>
              <a:t>verwacht </a:t>
            </a:r>
            <a:r>
              <a:rPr lang="nl-NL" sz="1400" dirty="0"/>
              <a:t>je?</a:t>
            </a:r>
          </a:p>
          <a:p>
            <a:pPr algn="ctr"/>
            <a:r>
              <a:rPr lang="nl-NL" sz="1400" dirty="0"/>
              <a:t>Hoe </a:t>
            </a:r>
            <a:r>
              <a:rPr lang="nl-NL" sz="1400" i="1" dirty="0"/>
              <a:t>denk</a:t>
            </a:r>
            <a:r>
              <a:rPr lang="nl-NL" sz="1400" dirty="0"/>
              <a:t> je dat A’dam wordt?</a:t>
            </a:r>
            <a:endParaRPr lang="en-US" sz="1400" dirty="0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C772C4-9112-4A42-B976-5E1F6794E73F}"/>
              </a:ext>
            </a:extLst>
          </p:cNvPr>
          <p:cNvCxnSpPr>
            <a:cxnSpLocks/>
          </p:cNvCxnSpPr>
          <p:nvPr/>
        </p:nvCxnSpPr>
        <p:spPr>
          <a:xfrm flipV="1">
            <a:off x="6300192" y="4005064"/>
            <a:ext cx="144016" cy="36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6CECA067-1BD1-4943-9CCA-545E5D9816AE}"/>
              </a:ext>
            </a:extLst>
          </p:cNvPr>
          <p:cNvSpPr/>
          <p:nvPr/>
        </p:nvSpPr>
        <p:spPr>
          <a:xfrm>
            <a:off x="5292080" y="5984876"/>
            <a:ext cx="3322712" cy="540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Wat </a:t>
            </a:r>
            <a:r>
              <a:rPr lang="nl-NL" sz="1400" i="1" dirty="0"/>
              <a:t>hoop</a:t>
            </a:r>
            <a:r>
              <a:rPr lang="nl-NL" sz="1400" dirty="0"/>
              <a:t> je?</a:t>
            </a:r>
          </a:p>
          <a:p>
            <a:pPr algn="ctr"/>
            <a:r>
              <a:rPr lang="nl-NL" sz="1400" dirty="0"/>
              <a:t>Hoe </a:t>
            </a:r>
            <a:r>
              <a:rPr lang="nl-NL" sz="1400" i="1" dirty="0"/>
              <a:t>wens</a:t>
            </a:r>
            <a:r>
              <a:rPr lang="nl-NL" sz="1400" dirty="0"/>
              <a:t> je dat A’dam wordt?</a:t>
            </a:r>
            <a:endParaRPr lang="en-US" sz="1400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CC35656-59AE-4C8E-AB04-E17332E38739}"/>
              </a:ext>
            </a:extLst>
          </p:cNvPr>
          <p:cNvCxnSpPr/>
          <p:nvPr/>
        </p:nvCxnSpPr>
        <p:spPr>
          <a:xfrm>
            <a:off x="6012160" y="5396242"/>
            <a:ext cx="216024" cy="48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3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0"/>
          </a:xfrm>
        </p:spPr>
        <p:txBody>
          <a:bodyPr>
            <a:normAutofit/>
          </a:bodyPr>
          <a:lstStyle/>
          <a:p>
            <a:r>
              <a:rPr lang="nl-NL" dirty="0"/>
              <a:t>Trends: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economie</a:t>
            </a:r>
            <a:r>
              <a:rPr lang="nl-NL" dirty="0"/>
              <a:t> 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klimaatverandering</a:t>
            </a:r>
          </a:p>
          <a:p>
            <a:r>
              <a:rPr lang="nl-NL" dirty="0"/>
              <a:t>Eigen ideeën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Bevolking</a:t>
            </a:r>
            <a:r>
              <a:rPr lang="nl-NL" dirty="0"/>
              <a:t>sontwikkeling: vergrijzing? </a:t>
            </a:r>
          </a:p>
          <a:p>
            <a:r>
              <a:rPr lang="nl-NL" dirty="0"/>
              <a:t>Anders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wonen</a:t>
            </a:r>
            <a:r>
              <a:rPr lang="nl-NL" dirty="0"/>
              <a:t>: maatwerk</a:t>
            </a:r>
          </a:p>
          <a:p>
            <a:r>
              <a:rPr lang="nl-NL" dirty="0"/>
              <a:t>Anders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werken</a:t>
            </a:r>
            <a:r>
              <a:rPr lang="nl-NL" dirty="0"/>
              <a:t>: flexibel</a:t>
            </a:r>
          </a:p>
          <a:p>
            <a:pPr lvl="1"/>
            <a:endParaRPr lang="nl-NL" dirty="0"/>
          </a:p>
          <a:p>
            <a:endParaRPr lang="nl-NL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houd je rekening mee?</a:t>
            </a:r>
            <a:endParaRPr lang="en-US" dirty="0"/>
          </a:p>
        </p:txBody>
      </p:sp>
      <p:pic>
        <p:nvPicPr>
          <p:cNvPr id="3074" name="Picture 2" descr="U:\fase 3 UCU\afbeeldingen\20150526_13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400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:\fase 3 UCU\afbeeldingen\20150526_13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1067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:\fase 3 UCU\afbeeldingen\20150526_132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4701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275418" y="4393527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344" y="4474616"/>
            <a:ext cx="351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Smart en/of creatief?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114668"/>
            <a:ext cx="206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Individu centraal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117052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Groep centraal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893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VB Schets			VB Filmpje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160748"/>
            <a:ext cx="735516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bajo.nl/images/striptekenfolderillustra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240360" cy="31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3968" y="1196752"/>
            <a:ext cx="1368152" cy="5661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76056" y="19888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https://www.youtube.com/watch?v=F7_wsaufBP0</a:t>
            </a:r>
            <a:r>
              <a:rPr lang="en-US" dirty="0"/>
              <a:t> </a:t>
            </a:r>
            <a:r>
              <a:rPr lang="en-US" sz="1400" dirty="0"/>
              <a:t>(tot 2 min)</a:t>
            </a:r>
          </a:p>
        </p:txBody>
      </p:sp>
    </p:spTree>
    <p:extLst>
      <p:ext uri="{BB962C8B-B14F-4D97-AF65-F5344CB8AC3E}">
        <p14:creationId xmlns:p14="http://schemas.microsoft.com/office/powerpoint/2010/main" val="416117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spauw\Documents\IPAB\fase 3 UCU\afbeeldingen\brein in radartj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2" y="1412776"/>
            <a:ext cx="4752528" cy="5040560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Terugblik</a:t>
            </a:r>
            <a:r>
              <a:rPr lang="en-US" dirty="0"/>
              <a:t> op het </a:t>
            </a:r>
            <a:r>
              <a:rPr lang="en-US" dirty="0" err="1"/>
              <a:t>afgelopen</a:t>
            </a:r>
            <a:r>
              <a:rPr lang="en-US" dirty="0"/>
              <a:t> </a:t>
            </a:r>
            <a:r>
              <a:rPr lang="en-US" dirty="0" err="1"/>
              <a:t>uur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79512" y="1916832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 err="1"/>
              <a:t>Kennis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weet</a:t>
            </a:r>
            <a:r>
              <a:rPr lang="en-US" sz="2000" dirty="0"/>
              <a:t> nu………………….</a:t>
            </a:r>
          </a:p>
          <a:p>
            <a:endParaRPr lang="en-US" sz="2000" dirty="0"/>
          </a:p>
          <a:p>
            <a:r>
              <a:rPr lang="en-US" sz="2000" dirty="0" err="1"/>
              <a:t>Vaardigheden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nu……………………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vind</a:t>
            </a:r>
            <a:r>
              <a:rPr lang="en-US" sz="2000" dirty="0"/>
              <a:t> nu…………………..</a:t>
            </a:r>
          </a:p>
          <a:p>
            <a:r>
              <a:rPr lang="en-US" sz="2000" dirty="0" err="1"/>
              <a:t>Wat</a:t>
            </a:r>
            <a:r>
              <a:rPr lang="en-US" sz="2000" dirty="0"/>
              <a:t> </a:t>
            </a:r>
            <a:r>
              <a:rPr lang="en-US" sz="2000" dirty="0" err="1"/>
              <a:t>ik</a:t>
            </a:r>
            <a:r>
              <a:rPr lang="en-US" sz="2000" dirty="0"/>
              <a:t> me </a:t>
            </a:r>
            <a:r>
              <a:rPr lang="en-US" sz="2000" dirty="0" err="1"/>
              <a:t>afvraag</a:t>
            </a:r>
            <a:r>
              <a:rPr lang="en-US" sz="2000" dirty="0"/>
              <a:t>……….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80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3" y="1340768"/>
            <a:ext cx="8993151" cy="4741987"/>
          </a:xfrm>
        </p:spPr>
        <p:txBody>
          <a:bodyPr/>
          <a:lstStyle/>
          <a:p>
            <a:pPr marL="109728" indent="0">
              <a:buNone/>
            </a:pPr>
            <a:r>
              <a:rPr lang="nl-NL" dirty="0"/>
              <a:t>Een dag uit je leven in 2025: hoe ziet dat er uit? Schets een wenselijke toekomst</a:t>
            </a:r>
          </a:p>
          <a:p>
            <a:pPr lvl="1">
              <a:buFontTx/>
              <a:buChar char="-"/>
            </a:pPr>
            <a:r>
              <a:rPr lang="nl-NL" dirty="0"/>
              <a:t>Waar woon je?</a:t>
            </a:r>
          </a:p>
          <a:p>
            <a:pPr lvl="1">
              <a:buFontTx/>
              <a:buChar char="-"/>
            </a:pPr>
            <a:r>
              <a:rPr lang="nl-NL" dirty="0"/>
              <a:t>Wat doe je?</a:t>
            </a:r>
          </a:p>
          <a:p>
            <a:pPr lvl="1">
              <a:buFontTx/>
              <a:buChar char="-"/>
            </a:pPr>
            <a:r>
              <a:rPr lang="nl-NL" dirty="0"/>
              <a:t>Welke trends beïnvloeden jouw leven?</a:t>
            </a:r>
          </a:p>
          <a:p>
            <a:pPr lvl="1">
              <a:buFontTx/>
              <a:buChar char="-"/>
            </a:pPr>
            <a:r>
              <a:rPr lang="nl-NL" dirty="0"/>
              <a:t>Wat is er NIET (het is immers een wensbeeld)</a:t>
            </a:r>
          </a:p>
          <a:p>
            <a:pPr marL="393192" lvl="1" indent="0">
              <a:buNone/>
            </a:pPr>
            <a:r>
              <a:rPr lang="nl-NL" dirty="0"/>
              <a:t>Vorm? Tekst, filmpje, scan van tekening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/>
              <a:t>Meebrengen naar de les maandag 8 juni, of mailen naar: I.Pauw@vu.nl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Huiswerk: jij in 2025?</a:t>
            </a:r>
            <a:endParaRPr lang="en-US" dirty="0"/>
          </a:p>
        </p:txBody>
      </p:sp>
      <p:pic>
        <p:nvPicPr>
          <p:cNvPr id="1026" name="Picture 2" descr="H:\Documents\My Pictures\insecten-e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3160503" cy="16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2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102034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nl-NL" dirty="0"/>
              <a:t>Waar ging de vorige les over?</a:t>
            </a:r>
          </a:p>
          <a:p>
            <a:pPr lvl="1"/>
            <a:r>
              <a:rPr lang="nl-NL" dirty="0"/>
              <a:t>Korte terugblik </a:t>
            </a:r>
          </a:p>
          <a:p>
            <a:pPr lvl="1"/>
            <a:r>
              <a:rPr lang="nl-NL" dirty="0"/>
              <a:t>Kritische blik op smart </a:t>
            </a:r>
            <a:r>
              <a:rPr lang="nl-NL" dirty="0" err="1"/>
              <a:t>city</a:t>
            </a:r>
            <a:r>
              <a:rPr lang="nl-NL" dirty="0"/>
              <a:t> en </a:t>
            </a:r>
            <a:r>
              <a:rPr lang="nl-NL" dirty="0" err="1"/>
              <a:t>creative</a:t>
            </a:r>
            <a:r>
              <a:rPr lang="nl-NL" dirty="0"/>
              <a:t> </a:t>
            </a:r>
            <a:r>
              <a:rPr lang="nl-NL" dirty="0" err="1"/>
              <a:t>city</a:t>
            </a: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566928" indent="-457200">
              <a:buFont typeface="+mj-lt"/>
              <a:buAutoNum type="arabicPeriod" startAt="2"/>
            </a:pPr>
            <a:r>
              <a:rPr lang="nl-NL" sz="2400" dirty="0"/>
              <a:t>Vandaag: </a:t>
            </a:r>
            <a:r>
              <a:rPr lang="nl-NL" sz="2400" dirty="0" err="1"/>
              <a:t>scenariodenken</a:t>
            </a:r>
            <a:r>
              <a:rPr lang="nl-NL" sz="2400" dirty="0"/>
              <a:t> over A’dam in de toekomst:</a:t>
            </a:r>
          </a:p>
          <a:p>
            <a:pPr lvl="2"/>
            <a:r>
              <a:rPr lang="nl-NL" sz="1800" dirty="0"/>
              <a:t>Van trends naar scenario's</a:t>
            </a:r>
          </a:p>
          <a:p>
            <a:pPr lvl="2"/>
            <a:r>
              <a:rPr lang="nl-NL" sz="1800" dirty="0"/>
              <a:t>Wat betekent dit voor Amsterdam?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Opdracht: scenario’s uitdenken</a:t>
            </a:r>
          </a:p>
          <a:p>
            <a:pPr lvl="2"/>
            <a:r>
              <a:rPr lang="nl-NL" dirty="0"/>
              <a:t>Hoe ziet jouw Amsterdam van de toekomst er uit?</a:t>
            </a:r>
          </a:p>
          <a:p>
            <a:pPr lvl="2"/>
            <a:r>
              <a:rPr lang="nl-NL" dirty="0"/>
              <a:t>Complexe opdracht (voor slimme mensen </a:t>
            </a:r>
            <a:r>
              <a:rPr lang="nl-NL" dirty="0">
                <a:sym typeface="Wingdings" panose="05000000000000000000" pitchFamily="2" charset="2"/>
              </a:rPr>
              <a:t>)</a:t>
            </a:r>
            <a:endParaRPr lang="nl-NL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/>
              <a:t>Agenda voor vandaag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0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/>
              <a:t>1a. Korte </a:t>
            </a:r>
            <a:r>
              <a:rPr lang="en-US" dirty="0" err="1"/>
              <a:t>terugblik</a:t>
            </a:r>
            <a:endParaRPr lang="nl-NL" dirty="0"/>
          </a:p>
        </p:txBody>
      </p:sp>
      <p:pic>
        <p:nvPicPr>
          <p:cNvPr id="4" name="Content Placeholder 3" descr="Figuur Iris met grijs vlak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686719"/>
            <a:ext cx="7848871" cy="4114800"/>
          </a:xfrm>
          <a:noFill/>
        </p:spPr>
      </p:pic>
      <p:sp>
        <p:nvSpPr>
          <p:cNvPr id="5" name="Tekstvak 4"/>
          <p:cNvSpPr txBox="1"/>
          <p:nvPr/>
        </p:nvSpPr>
        <p:spPr>
          <a:xfrm>
            <a:off x="6228184" y="764704"/>
            <a:ext cx="203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Optimisten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	&amp;	</a:t>
            </a:r>
          </a:p>
          <a:p>
            <a:r>
              <a:rPr lang="en-US" dirty="0" err="1">
                <a:solidFill>
                  <a:srgbClr val="FF0000"/>
                </a:solidFill>
              </a:rPr>
              <a:t>Pessimisten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Stroomdiagram: Opslag met sequentiële toegang 5"/>
          <p:cNvSpPr/>
          <p:nvPr/>
        </p:nvSpPr>
        <p:spPr>
          <a:xfrm>
            <a:off x="6084168" y="476672"/>
            <a:ext cx="1872208" cy="1512168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6660232" y="2132856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35896" y="5589240"/>
            <a:ext cx="576064" cy="372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Smart City!</a:t>
            </a:r>
          </a:p>
          <a:p>
            <a:r>
              <a:rPr lang="nl-NL" dirty="0"/>
              <a:t>Creative City!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71800" y="5157192"/>
            <a:ext cx="21602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3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1b. </a:t>
            </a:r>
            <a:r>
              <a:rPr lang="en-US" dirty="0" err="1"/>
              <a:t>Kritische</a:t>
            </a:r>
            <a:r>
              <a:rPr lang="en-US" dirty="0"/>
              <a:t> </a:t>
            </a:r>
            <a:r>
              <a:rPr lang="en-US" dirty="0" err="1"/>
              <a:t>geluiden</a:t>
            </a:r>
            <a:r>
              <a:rPr lang="en-US" dirty="0"/>
              <a:t>….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Bron</a:t>
            </a:r>
            <a:r>
              <a:rPr lang="en-US" sz="1800" dirty="0"/>
              <a:t>: urban technology, vol. 20, issue 1 2013</a:t>
            </a:r>
            <a:endParaRPr lang="nl-NL" sz="1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Bron</a:t>
            </a:r>
            <a:r>
              <a:rPr lang="en-US" sz="1800" dirty="0"/>
              <a:t>: essays </a:t>
            </a:r>
            <a:r>
              <a:rPr lang="en-US" sz="1800" dirty="0" err="1"/>
              <a:t>toekomst</a:t>
            </a:r>
            <a:r>
              <a:rPr lang="en-US" sz="1800" dirty="0"/>
              <a:t> van de </a:t>
            </a:r>
            <a:r>
              <a:rPr lang="en-US" sz="1800" dirty="0" err="1"/>
              <a:t>stad</a:t>
            </a:r>
            <a:r>
              <a:rPr lang="en-US" sz="1800" dirty="0"/>
              <a:t>, 2012</a:t>
            </a:r>
            <a:endParaRPr lang="nl-NL" sz="1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4045289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Smart City? </a:t>
            </a:r>
          </a:p>
          <a:p>
            <a:endParaRPr lang="en-US" dirty="0"/>
          </a:p>
          <a:p>
            <a:r>
              <a:rPr lang="en-US" dirty="0"/>
              <a:t>Te </a:t>
            </a:r>
            <a:r>
              <a:rPr lang="en-US" dirty="0" err="1"/>
              <a:t>duur</a:t>
            </a:r>
            <a:r>
              <a:rPr lang="en-US" dirty="0"/>
              <a:t> (18 </a:t>
            </a:r>
            <a:r>
              <a:rPr lang="en-US" dirty="0" err="1"/>
              <a:t>miljard</a:t>
            </a:r>
            <a:r>
              <a:rPr lang="en-US" dirty="0"/>
              <a:t>)</a:t>
            </a:r>
          </a:p>
          <a:p>
            <a:r>
              <a:rPr lang="en-US" dirty="0"/>
              <a:t>Te </a:t>
            </a:r>
            <a:r>
              <a:rPr lang="en-US" dirty="0" err="1"/>
              <a:t>traag</a:t>
            </a:r>
            <a:r>
              <a:rPr lang="en-US" dirty="0"/>
              <a:t> (‘opening soon’)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Geograaf</a:t>
            </a:r>
            <a:r>
              <a:rPr lang="en-US" dirty="0"/>
              <a:t> </a:t>
            </a:r>
            <a:r>
              <a:rPr lang="en-US" dirty="0" err="1"/>
              <a:t>Fedrico</a:t>
            </a:r>
            <a:r>
              <a:rPr lang="en-US" dirty="0"/>
              <a:t> </a:t>
            </a:r>
            <a:r>
              <a:rPr lang="en-US" dirty="0" err="1"/>
              <a:t>Cugurullo</a:t>
            </a:r>
            <a:r>
              <a:rPr lang="en-US" dirty="0"/>
              <a:t> (</a:t>
            </a:r>
            <a:r>
              <a:rPr lang="en-US" sz="1800" dirty="0" err="1"/>
              <a:t>Uni</a:t>
            </a:r>
            <a:r>
              <a:rPr lang="en-US" sz="1800" dirty="0"/>
              <a:t> of Manchester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	‘</a:t>
            </a:r>
            <a:r>
              <a:rPr lang="en-US" i="1" dirty="0" err="1"/>
              <a:t>Uiteindelijk</a:t>
            </a:r>
            <a:r>
              <a:rPr lang="en-US" i="1" dirty="0"/>
              <a:t> is </a:t>
            </a:r>
            <a:r>
              <a:rPr lang="en-US" i="1" dirty="0" err="1"/>
              <a:t>Masdar</a:t>
            </a:r>
            <a:r>
              <a:rPr lang="en-US" i="1" dirty="0"/>
              <a:t> </a:t>
            </a:r>
            <a:r>
              <a:rPr lang="en-US" i="1" dirty="0" err="1"/>
              <a:t>niet</a:t>
            </a:r>
            <a:r>
              <a:rPr lang="en-US" i="1" dirty="0"/>
              <a:t> op </a:t>
            </a:r>
            <a:r>
              <a:rPr lang="en-US" i="1" dirty="0" err="1"/>
              <a:t>ecologische</a:t>
            </a:r>
            <a:r>
              <a:rPr lang="en-US" i="1" dirty="0"/>
              <a:t> </a:t>
            </a:r>
            <a:r>
              <a:rPr lang="en-US" i="1" dirty="0" err="1"/>
              <a:t>maar</a:t>
            </a:r>
            <a:r>
              <a:rPr lang="en-US" i="1" dirty="0"/>
              <a:t> op </a:t>
            </a:r>
            <a:r>
              <a:rPr lang="en-US" i="1" dirty="0" err="1"/>
              <a:t>economische</a:t>
            </a:r>
            <a:r>
              <a:rPr lang="en-US" i="1" dirty="0"/>
              <a:t> </a:t>
            </a:r>
            <a:r>
              <a:rPr lang="en-US" i="1" dirty="0" err="1"/>
              <a:t>doelen</a:t>
            </a:r>
            <a:r>
              <a:rPr lang="en-US" i="1" dirty="0"/>
              <a:t> </a:t>
            </a:r>
            <a:r>
              <a:rPr lang="en-US" i="1" dirty="0" err="1"/>
              <a:t>gestoeld</a:t>
            </a:r>
            <a:r>
              <a:rPr lang="en-US" dirty="0"/>
              <a:t>’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045289"/>
          </a:xfrm>
        </p:spPr>
        <p:txBody>
          <a:bodyPr>
            <a:normAutofit/>
          </a:bodyPr>
          <a:lstStyle/>
          <a:p>
            <a:r>
              <a:rPr lang="en-US" sz="3200" dirty="0"/>
              <a:t>Creative City?</a:t>
            </a:r>
          </a:p>
          <a:p>
            <a:endParaRPr lang="en-US" dirty="0"/>
          </a:p>
          <a:p>
            <a:r>
              <a:rPr lang="en-US" sz="2200" dirty="0"/>
              <a:t>Te </a:t>
            </a:r>
            <a:r>
              <a:rPr lang="en-US" sz="2200" dirty="0" err="1"/>
              <a:t>vaag</a:t>
            </a:r>
            <a:endParaRPr lang="en-US" sz="2200" dirty="0"/>
          </a:p>
          <a:p>
            <a:r>
              <a:rPr lang="en-US" sz="2200" dirty="0" err="1"/>
              <a:t>Onverantwoord</a:t>
            </a: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 err="1"/>
              <a:t>Geograaf</a:t>
            </a:r>
            <a:r>
              <a:rPr lang="en-US" sz="2200" dirty="0"/>
              <a:t> Ewald </a:t>
            </a:r>
            <a:r>
              <a:rPr lang="en-US" sz="2200" dirty="0" err="1"/>
              <a:t>Engelen</a:t>
            </a:r>
            <a:r>
              <a:rPr lang="en-US" sz="2200" dirty="0"/>
              <a:t> (</a:t>
            </a:r>
            <a:r>
              <a:rPr lang="en-US" sz="2200" dirty="0" err="1"/>
              <a:t>UvA</a:t>
            </a:r>
            <a:r>
              <a:rPr lang="en-US" sz="2200" dirty="0"/>
              <a:t>): </a:t>
            </a:r>
          </a:p>
          <a:p>
            <a:pPr>
              <a:buNone/>
            </a:pPr>
            <a:r>
              <a:rPr lang="en-US" sz="2200" dirty="0"/>
              <a:t>‘</a:t>
            </a:r>
            <a:r>
              <a:rPr lang="en-US" sz="2200" i="1" dirty="0"/>
              <a:t>met apps en </a:t>
            </a:r>
            <a:r>
              <a:rPr lang="en-US" sz="2200" i="1" dirty="0" err="1"/>
              <a:t>een</a:t>
            </a:r>
            <a:r>
              <a:rPr lang="en-US" sz="2200" i="1" dirty="0"/>
              <a:t> Latte </a:t>
            </a:r>
            <a:r>
              <a:rPr lang="en-US" sz="2200" i="1" dirty="0" err="1"/>
              <a:t>bereik</a:t>
            </a:r>
            <a:r>
              <a:rPr lang="en-US" sz="2200" i="1" dirty="0"/>
              <a:t> je </a:t>
            </a:r>
            <a:r>
              <a:rPr lang="en-US" sz="2200" i="1" dirty="0" err="1"/>
              <a:t>niet</a:t>
            </a:r>
            <a:r>
              <a:rPr lang="en-US" sz="2200" i="1" dirty="0"/>
              <a:t> </a:t>
            </a:r>
            <a:r>
              <a:rPr lang="en-US" sz="2200" i="1" dirty="0" err="1"/>
              <a:t>zomaar</a:t>
            </a:r>
            <a:r>
              <a:rPr lang="en-US" sz="2200" i="1" dirty="0"/>
              <a:t> </a:t>
            </a:r>
            <a:r>
              <a:rPr lang="en-US" sz="2200" i="1" dirty="0" err="1"/>
              <a:t>wat</a:t>
            </a:r>
            <a:r>
              <a:rPr lang="en-US" sz="2200" i="1" dirty="0"/>
              <a:t> </a:t>
            </a:r>
            <a:r>
              <a:rPr lang="en-US" sz="2200" i="1" dirty="0" err="1"/>
              <a:t>vroeger</a:t>
            </a:r>
            <a:r>
              <a:rPr lang="en-US" sz="2200" i="1" dirty="0"/>
              <a:t> met </a:t>
            </a:r>
            <a:r>
              <a:rPr lang="en-US" sz="2200" i="1" dirty="0" err="1"/>
              <a:t>zweet</a:t>
            </a:r>
            <a:r>
              <a:rPr lang="en-US" sz="2200" i="1" dirty="0"/>
              <a:t> en </a:t>
            </a:r>
            <a:r>
              <a:rPr lang="en-US" sz="2200" i="1" dirty="0" err="1"/>
              <a:t>blaren</a:t>
            </a:r>
            <a:r>
              <a:rPr lang="en-US" sz="2200" i="1" dirty="0"/>
              <a:t> tot stand </a:t>
            </a:r>
            <a:r>
              <a:rPr lang="en-US" sz="2200" i="1" dirty="0" err="1"/>
              <a:t>kwam</a:t>
            </a:r>
            <a:r>
              <a:rPr lang="en-US" sz="2200" i="1" dirty="0"/>
              <a:t>’</a:t>
            </a:r>
            <a:endParaRPr lang="nl-NL" sz="2200" i="1" dirty="0"/>
          </a:p>
        </p:txBody>
      </p:sp>
    </p:spTree>
    <p:extLst>
      <p:ext uri="{BB962C8B-B14F-4D97-AF65-F5344CB8AC3E}">
        <p14:creationId xmlns:p14="http://schemas.microsoft.com/office/powerpoint/2010/main" val="78247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Mensen denken verschillend over vraagstukken en hun oorzaken en oplossingen</a:t>
            </a:r>
          </a:p>
          <a:p>
            <a:r>
              <a:rPr lang="nl-NL" dirty="0"/>
              <a:t>Er is vaak niet één ‘beste’ oplossing (bekend) voor geografische vraagstukken zoals migratie, bereikbaarheid of klimaatverandering. </a:t>
            </a:r>
            <a:endParaRPr lang="en-US" dirty="0"/>
          </a:p>
          <a:p>
            <a:r>
              <a:rPr lang="nl-NL" dirty="0"/>
              <a:t>Om tot een goede oplossing te komen is het wijs om verschillende scenario's (= ontwikkellijnen) te doordenken. </a:t>
            </a:r>
            <a:r>
              <a:rPr lang="nl-NL" i="1" dirty="0"/>
              <a:t>Wat als….</a:t>
            </a:r>
          </a:p>
          <a:p>
            <a:r>
              <a:rPr lang="nl-NL" dirty="0"/>
              <a:t>Denken in scenario’s vraagt oefening</a:t>
            </a:r>
          </a:p>
          <a:p>
            <a:r>
              <a:rPr lang="nl-NL" dirty="0"/>
              <a:t>Als je meer scenario’s hebt, maak je een keuze: wat lijkt jou het beste?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1c. Korte tussenconclusie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5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5B66C-7760-4E3C-91E4-5830189B4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Scenariodenken</a:t>
            </a:r>
            <a:r>
              <a:rPr lang="nl-NL" dirty="0"/>
              <a:t> over Adam in de toekomst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6F5233-5FC1-430C-BC75-805804CBD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9168" y="-2556702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38136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Voorbeeld van scenario denken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6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107504"/>
            <a:ext cx="11305256" cy="818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122AFB6-CBC8-411B-B390-FFF38666CB2A}"/>
              </a:ext>
            </a:extLst>
          </p:cNvPr>
          <p:cNvSpPr txBox="1"/>
          <p:nvPr/>
        </p:nvSpPr>
        <p:spPr>
          <a:xfrm>
            <a:off x="8604448" y="64002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KNAG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73050"/>
            <a:ext cx="9036496" cy="1143000"/>
          </a:xfrm>
        </p:spPr>
        <p:txBody>
          <a:bodyPr>
            <a:noAutofit/>
          </a:bodyPr>
          <a:lstStyle/>
          <a:p>
            <a:r>
              <a:rPr lang="nl-NL" sz="3200" dirty="0"/>
              <a:t>Opdracht: toekomstig A’dam in scenario’s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Samenwerken mag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/>
              <a:t>Hulp nodig? Vraag!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23528" y="1340768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Breng twee scenario’s in kaart:</a:t>
            </a:r>
          </a:p>
          <a:p>
            <a:r>
              <a:rPr lang="nl-NL" dirty="0"/>
              <a:t>Denk aan actoren</a:t>
            </a:r>
          </a:p>
          <a:p>
            <a:r>
              <a:rPr lang="nl-NL" dirty="0"/>
              <a:t>Denk aan functies</a:t>
            </a:r>
          </a:p>
          <a:p>
            <a:r>
              <a:rPr lang="nl-NL" dirty="0"/>
              <a:t>Denk aan trends</a:t>
            </a:r>
          </a:p>
          <a:p>
            <a:endParaRPr lang="nl-NL" dirty="0"/>
          </a:p>
          <a:p>
            <a:pPr marL="109728" indent="0">
              <a:buNone/>
            </a:pPr>
            <a:r>
              <a:rPr lang="nl-NL" dirty="0"/>
              <a:t>Hoe ziet het stedelijk landschap (of een stukje daarvan) er in de toekomst uit ?</a:t>
            </a:r>
          </a:p>
          <a:p>
            <a:pPr marL="109728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Vorm: </a:t>
            </a:r>
          </a:p>
          <a:p>
            <a:r>
              <a:rPr lang="nl-NL" dirty="0"/>
              <a:t>Schetskaart</a:t>
            </a:r>
          </a:p>
          <a:p>
            <a:r>
              <a:rPr lang="nl-NL" dirty="0" err="1"/>
              <a:t>Woordweb</a:t>
            </a:r>
            <a:endParaRPr lang="nl-NL" dirty="0"/>
          </a:p>
          <a:p>
            <a:r>
              <a:rPr lang="nl-NL" dirty="0"/>
              <a:t>Filmpje</a:t>
            </a:r>
          </a:p>
          <a:p>
            <a:r>
              <a:rPr lang="nl-NL" dirty="0"/>
              <a:t>…………...</a:t>
            </a:r>
          </a:p>
          <a:p>
            <a:endParaRPr lang="nl-NL" dirty="0"/>
          </a:p>
          <a:p>
            <a:endParaRPr lang="nl-NL" dirty="0"/>
          </a:p>
          <a:p>
            <a:pPr marL="109728" indent="0">
              <a:buNone/>
            </a:pPr>
            <a:r>
              <a:rPr lang="nl-NL" sz="1800" dirty="0"/>
              <a:t>Denk bijvoorbeeld aan:</a:t>
            </a:r>
          </a:p>
          <a:p>
            <a:pPr marL="109728" indent="0">
              <a:buNone/>
            </a:pPr>
            <a:r>
              <a:rPr lang="nl-NL" sz="1800" i="1" dirty="0"/>
              <a:t>Hoe wonen we in de toekomst? Hoe verplaatsen we ons? Wat voor kleding dragen we? Nieuwe hobby's? Wat eten we?  </a:t>
            </a:r>
            <a:endParaRPr lang="en-US" sz="1800" i="1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B07AEA8-95EB-4068-8587-CD7ECC73BCA2}"/>
              </a:ext>
            </a:extLst>
          </p:cNvPr>
          <p:cNvSpPr/>
          <p:nvPr/>
        </p:nvSpPr>
        <p:spPr>
          <a:xfrm>
            <a:off x="7380312" y="1484784"/>
            <a:ext cx="12744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2050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9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</TotalTime>
  <Words>632</Words>
  <Application>Microsoft Office PowerPoint</Application>
  <PresentationFormat>Diavoorstelling (4:3)</PresentationFormat>
  <Paragraphs>128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     </vt:lpstr>
      <vt:lpstr>Agenda voor vandaag</vt:lpstr>
      <vt:lpstr>1a. Korte terugblik</vt:lpstr>
      <vt:lpstr>1b. Kritische geluiden….</vt:lpstr>
      <vt:lpstr>1c. Korte tussenconclusie</vt:lpstr>
      <vt:lpstr>2. Scenariodenken over Adam in de toekomst</vt:lpstr>
      <vt:lpstr>PowerPoint-presentatie</vt:lpstr>
      <vt:lpstr>PowerPoint-presentatie</vt:lpstr>
      <vt:lpstr>Opdracht: toekomstig A’dam in scenario’s</vt:lpstr>
      <vt:lpstr>Focus: Amsterdam in de toekomst</vt:lpstr>
      <vt:lpstr>Waar houd je rekening mee?</vt:lpstr>
      <vt:lpstr>VB Schets   VB Filmpje</vt:lpstr>
      <vt:lpstr>Terugblik op het afgelopen uur</vt:lpstr>
      <vt:lpstr>Huiswerk: jij in 2025?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Pauw, I.</dc:creator>
  <cp:lastModifiedBy>iris pauw</cp:lastModifiedBy>
  <cp:revision>29</cp:revision>
  <dcterms:created xsi:type="dcterms:W3CDTF">2015-06-02T06:58:43Z</dcterms:created>
  <dcterms:modified xsi:type="dcterms:W3CDTF">2021-02-01T10:44:27Z</dcterms:modified>
</cp:coreProperties>
</file>