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0" r:id="rId3"/>
    <p:sldId id="272" r:id="rId4"/>
    <p:sldId id="276" r:id="rId5"/>
    <p:sldId id="275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A5D92-40FE-4B04-B30E-CC69C36F4F65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7B3480-62A4-4F65-9F8A-AED34F18F46E}">
      <dgm:prSet phldrT="[Text]"/>
      <dgm:spPr/>
      <dgm:t>
        <a:bodyPr/>
        <a:lstStyle/>
        <a:p>
          <a:r>
            <a:rPr lang="nl-NL" dirty="0"/>
            <a:t>Economische voorspoed, </a:t>
          </a:r>
        </a:p>
        <a:p>
          <a:r>
            <a:rPr lang="nl-NL" dirty="0"/>
            <a:t>kleine klimaatverandering</a:t>
          </a:r>
          <a:endParaRPr lang="en-US" dirty="0"/>
        </a:p>
      </dgm:t>
    </dgm:pt>
    <dgm:pt modelId="{BC1BA1F5-04A8-4620-9F5E-95115C7387E0}" type="parTrans" cxnId="{12B5043F-F61C-4C71-BC32-2662FD695474}">
      <dgm:prSet/>
      <dgm:spPr/>
      <dgm:t>
        <a:bodyPr/>
        <a:lstStyle/>
        <a:p>
          <a:endParaRPr lang="en-US"/>
        </a:p>
      </dgm:t>
    </dgm:pt>
    <dgm:pt modelId="{DBD46287-2D71-4C12-B3E5-49DB7378FE0C}" type="sibTrans" cxnId="{12B5043F-F61C-4C71-BC32-2662FD695474}">
      <dgm:prSet/>
      <dgm:spPr/>
      <dgm:t>
        <a:bodyPr/>
        <a:lstStyle/>
        <a:p>
          <a:endParaRPr lang="en-US"/>
        </a:p>
      </dgm:t>
    </dgm:pt>
    <dgm:pt modelId="{95E750AA-DD2B-4020-B215-CAE8611E2A88}">
      <dgm:prSet phldrT="[Text]"/>
      <dgm:spPr/>
      <dgm:t>
        <a:bodyPr/>
        <a:lstStyle/>
        <a:p>
          <a:r>
            <a:rPr lang="nl-NL" dirty="0"/>
            <a:t>Economische voorspoed,  grote klimaatverandering</a:t>
          </a:r>
          <a:endParaRPr lang="en-US" dirty="0"/>
        </a:p>
      </dgm:t>
    </dgm:pt>
    <dgm:pt modelId="{ED250C87-A59E-4916-AF16-D9D94DD27F57}" type="parTrans" cxnId="{6774EBC7-4C6E-4818-B1DA-56069761F6A3}">
      <dgm:prSet/>
      <dgm:spPr/>
      <dgm:t>
        <a:bodyPr/>
        <a:lstStyle/>
        <a:p>
          <a:endParaRPr lang="en-US"/>
        </a:p>
      </dgm:t>
    </dgm:pt>
    <dgm:pt modelId="{876CA8A0-313C-47BA-A72F-070BE8C79A7D}" type="sibTrans" cxnId="{6774EBC7-4C6E-4818-B1DA-56069761F6A3}">
      <dgm:prSet/>
      <dgm:spPr/>
      <dgm:t>
        <a:bodyPr/>
        <a:lstStyle/>
        <a:p>
          <a:endParaRPr lang="en-US"/>
        </a:p>
      </dgm:t>
    </dgm:pt>
    <dgm:pt modelId="{2E4341BB-112F-40E1-ADB0-6369576BFF9C}">
      <dgm:prSet phldrT="[Text]"/>
      <dgm:spPr/>
      <dgm:t>
        <a:bodyPr/>
        <a:lstStyle/>
        <a:p>
          <a:r>
            <a:rPr lang="nl-NL" dirty="0"/>
            <a:t>Economische crisis, kleine klimaatverandering</a:t>
          </a:r>
          <a:endParaRPr lang="en-US" dirty="0"/>
        </a:p>
      </dgm:t>
    </dgm:pt>
    <dgm:pt modelId="{6DF06681-69CB-44DB-9EA2-655074F63B26}" type="parTrans" cxnId="{6E0D6265-799F-4E5E-A822-DC2ED8DB7AD2}">
      <dgm:prSet/>
      <dgm:spPr/>
      <dgm:t>
        <a:bodyPr/>
        <a:lstStyle/>
        <a:p>
          <a:endParaRPr lang="en-US"/>
        </a:p>
      </dgm:t>
    </dgm:pt>
    <dgm:pt modelId="{36671048-EA98-4736-9C01-4AB856D0D535}" type="sibTrans" cxnId="{6E0D6265-799F-4E5E-A822-DC2ED8DB7AD2}">
      <dgm:prSet/>
      <dgm:spPr/>
      <dgm:t>
        <a:bodyPr/>
        <a:lstStyle/>
        <a:p>
          <a:endParaRPr lang="en-US"/>
        </a:p>
      </dgm:t>
    </dgm:pt>
    <dgm:pt modelId="{A2D775AD-D030-4087-AB70-A511D1AC861D}">
      <dgm:prSet phldrT="[Text]"/>
      <dgm:spPr/>
      <dgm:t>
        <a:bodyPr/>
        <a:lstStyle/>
        <a:p>
          <a:r>
            <a:rPr lang="nl-NL" dirty="0"/>
            <a:t>Economische crisis, grote klimaatverandering</a:t>
          </a:r>
          <a:endParaRPr lang="en-US" dirty="0"/>
        </a:p>
      </dgm:t>
    </dgm:pt>
    <dgm:pt modelId="{5389BB79-0E79-4A49-BAEA-FF2C926C4136}" type="parTrans" cxnId="{7A6A0AD0-511A-41B9-A367-6053348B09AF}">
      <dgm:prSet/>
      <dgm:spPr/>
      <dgm:t>
        <a:bodyPr/>
        <a:lstStyle/>
        <a:p>
          <a:endParaRPr lang="en-US"/>
        </a:p>
      </dgm:t>
    </dgm:pt>
    <dgm:pt modelId="{E956E3A2-9A73-498C-8C58-3B625E602E79}" type="sibTrans" cxnId="{7A6A0AD0-511A-41B9-A367-6053348B09AF}">
      <dgm:prSet/>
      <dgm:spPr/>
      <dgm:t>
        <a:bodyPr/>
        <a:lstStyle/>
        <a:p>
          <a:endParaRPr lang="en-US"/>
        </a:p>
      </dgm:t>
    </dgm:pt>
    <dgm:pt modelId="{FA11A0FC-3D82-486B-9A9B-DAF0E389C023}" type="pres">
      <dgm:prSet presAssocID="{071A5D92-40FE-4B04-B30E-CC69C36F4F65}" presName="matrix" presStyleCnt="0">
        <dgm:presLayoutVars>
          <dgm:chMax val="1"/>
          <dgm:dir/>
          <dgm:resizeHandles val="exact"/>
        </dgm:presLayoutVars>
      </dgm:prSet>
      <dgm:spPr/>
    </dgm:pt>
    <dgm:pt modelId="{2161AB5C-7151-4CBF-ADB2-88F1EA5513FA}" type="pres">
      <dgm:prSet presAssocID="{071A5D92-40FE-4B04-B30E-CC69C36F4F65}" presName="axisShape" presStyleLbl="bgShp" presStyleIdx="0" presStyleCnt="1"/>
      <dgm:spPr/>
    </dgm:pt>
    <dgm:pt modelId="{65779240-0295-4E15-A510-AB98D8A97458}" type="pres">
      <dgm:prSet presAssocID="{071A5D92-40FE-4B04-B30E-CC69C36F4F65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1789521-F9AD-4FAD-AFB1-97EA52FCFCED}" type="pres">
      <dgm:prSet presAssocID="{071A5D92-40FE-4B04-B30E-CC69C36F4F65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5F4039A-AAAF-4F51-B158-FC2952147AA0}" type="pres">
      <dgm:prSet presAssocID="{071A5D92-40FE-4B04-B30E-CC69C36F4F65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BDC8447-4412-4D8F-9578-33DCF949D372}" type="pres">
      <dgm:prSet presAssocID="{071A5D92-40FE-4B04-B30E-CC69C36F4F65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7180E33-B5B8-431B-8B54-AEC0F5078518}" type="presOf" srcId="{A2D775AD-D030-4087-AB70-A511D1AC861D}" destId="{2BDC8447-4412-4D8F-9578-33DCF949D372}" srcOrd="0" destOrd="0" presId="urn:microsoft.com/office/officeart/2005/8/layout/matrix2"/>
    <dgm:cxn modelId="{12B5043F-F61C-4C71-BC32-2662FD695474}" srcId="{071A5D92-40FE-4B04-B30E-CC69C36F4F65}" destId="{967B3480-62A4-4F65-9F8A-AED34F18F46E}" srcOrd="0" destOrd="0" parTransId="{BC1BA1F5-04A8-4620-9F5E-95115C7387E0}" sibTransId="{DBD46287-2D71-4C12-B3E5-49DB7378FE0C}"/>
    <dgm:cxn modelId="{6E0D6265-799F-4E5E-A822-DC2ED8DB7AD2}" srcId="{071A5D92-40FE-4B04-B30E-CC69C36F4F65}" destId="{2E4341BB-112F-40E1-ADB0-6369576BFF9C}" srcOrd="2" destOrd="0" parTransId="{6DF06681-69CB-44DB-9EA2-655074F63B26}" sibTransId="{36671048-EA98-4736-9C01-4AB856D0D535}"/>
    <dgm:cxn modelId="{50C39672-8E38-4FAE-8EE1-6077CA574516}" type="presOf" srcId="{95E750AA-DD2B-4020-B215-CAE8611E2A88}" destId="{C1789521-F9AD-4FAD-AFB1-97EA52FCFCED}" srcOrd="0" destOrd="0" presId="urn:microsoft.com/office/officeart/2005/8/layout/matrix2"/>
    <dgm:cxn modelId="{06E1E68C-8B0A-4B2D-97D8-32509F6FF71F}" type="presOf" srcId="{071A5D92-40FE-4B04-B30E-CC69C36F4F65}" destId="{FA11A0FC-3D82-486B-9A9B-DAF0E389C023}" srcOrd="0" destOrd="0" presId="urn:microsoft.com/office/officeart/2005/8/layout/matrix2"/>
    <dgm:cxn modelId="{9B9C0CC5-B545-4110-901C-02F53484AFC0}" type="presOf" srcId="{967B3480-62A4-4F65-9F8A-AED34F18F46E}" destId="{65779240-0295-4E15-A510-AB98D8A97458}" srcOrd="0" destOrd="0" presId="urn:microsoft.com/office/officeart/2005/8/layout/matrix2"/>
    <dgm:cxn modelId="{6774EBC7-4C6E-4818-B1DA-56069761F6A3}" srcId="{071A5D92-40FE-4B04-B30E-CC69C36F4F65}" destId="{95E750AA-DD2B-4020-B215-CAE8611E2A88}" srcOrd="1" destOrd="0" parTransId="{ED250C87-A59E-4916-AF16-D9D94DD27F57}" sibTransId="{876CA8A0-313C-47BA-A72F-070BE8C79A7D}"/>
    <dgm:cxn modelId="{7A6A0AD0-511A-41B9-A367-6053348B09AF}" srcId="{071A5D92-40FE-4B04-B30E-CC69C36F4F65}" destId="{A2D775AD-D030-4087-AB70-A511D1AC861D}" srcOrd="3" destOrd="0" parTransId="{5389BB79-0E79-4A49-BAEA-FF2C926C4136}" sibTransId="{E956E3A2-9A73-498C-8C58-3B625E602E79}"/>
    <dgm:cxn modelId="{2244BED9-B269-4E7E-9157-6FADC1BCF5E8}" type="presOf" srcId="{2E4341BB-112F-40E1-ADB0-6369576BFF9C}" destId="{E5F4039A-AAAF-4F51-B158-FC2952147AA0}" srcOrd="0" destOrd="0" presId="urn:microsoft.com/office/officeart/2005/8/layout/matrix2"/>
    <dgm:cxn modelId="{939A9AF0-22FD-44DC-9277-3225FF4C1362}" type="presParOf" srcId="{FA11A0FC-3D82-486B-9A9B-DAF0E389C023}" destId="{2161AB5C-7151-4CBF-ADB2-88F1EA5513FA}" srcOrd="0" destOrd="0" presId="urn:microsoft.com/office/officeart/2005/8/layout/matrix2"/>
    <dgm:cxn modelId="{C07959AE-55D0-46C1-A3AF-6038C159C529}" type="presParOf" srcId="{FA11A0FC-3D82-486B-9A9B-DAF0E389C023}" destId="{65779240-0295-4E15-A510-AB98D8A97458}" srcOrd="1" destOrd="0" presId="urn:microsoft.com/office/officeart/2005/8/layout/matrix2"/>
    <dgm:cxn modelId="{E9413B40-BF11-4578-9F79-560514E42612}" type="presParOf" srcId="{FA11A0FC-3D82-486B-9A9B-DAF0E389C023}" destId="{C1789521-F9AD-4FAD-AFB1-97EA52FCFCED}" srcOrd="2" destOrd="0" presId="urn:microsoft.com/office/officeart/2005/8/layout/matrix2"/>
    <dgm:cxn modelId="{80FDBA81-EF62-4462-917F-D9B6044796AA}" type="presParOf" srcId="{FA11A0FC-3D82-486B-9A9B-DAF0E389C023}" destId="{E5F4039A-AAAF-4F51-B158-FC2952147AA0}" srcOrd="3" destOrd="0" presId="urn:microsoft.com/office/officeart/2005/8/layout/matrix2"/>
    <dgm:cxn modelId="{3241CD87-D911-4AEC-859E-AA0131F0D429}" type="presParOf" srcId="{FA11A0FC-3D82-486B-9A9B-DAF0E389C023}" destId="{2BDC8447-4412-4D8F-9578-33DCF949D37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1AB5C-7151-4CBF-ADB2-88F1EA5513FA}">
      <dsp:nvSpPr>
        <dsp:cNvPr id="0" name=""/>
        <dsp:cNvSpPr/>
      </dsp:nvSpPr>
      <dsp:spPr>
        <a:xfrm>
          <a:off x="1851819" y="0"/>
          <a:ext cx="4525962" cy="452596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779240-0295-4E15-A510-AB98D8A97458}">
      <dsp:nvSpPr>
        <dsp:cNvPr id="0" name=""/>
        <dsp:cNvSpPr/>
      </dsp:nvSpPr>
      <dsp:spPr>
        <a:xfrm>
          <a:off x="2146006" y="294187"/>
          <a:ext cx="1810384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Economische voorspoed,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kleine klimaatverandering</a:t>
          </a:r>
          <a:endParaRPr lang="en-US" sz="1200" kern="1200" dirty="0"/>
        </a:p>
      </dsp:txBody>
      <dsp:txXfrm>
        <a:off x="2234382" y="382563"/>
        <a:ext cx="1633632" cy="1633632"/>
      </dsp:txXfrm>
    </dsp:sp>
    <dsp:sp modelId="{C1789521-F9AD-4FAD-AFB1-97EA52FCFCED}">
      <dsp:nvSpPr>
        <dsp:cNvPr id="0" name=""/>
        <dsp:cNvSpPr/>
      </dsp:nvSpPr>
      <dsp:spPr>
        <a:xfrm>
          <a:off x="4273208" y="294187"/>
          <a:ext cx="1810384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Economische voorspoed,  grote klimaatverandering</a:t>
          </a:r>
          <a:endParaRPr lang="en-US" sz="1200" kern="1200" dirty="0"/>
        </a:p>
      </dsp:txBody>
      <dsp:txXfrm>
        <a:off x="4361584" y="382563"/>
        <a:ext cx="1633632" cy="1633632"/>
      </dsp:txXfrm>
    </dsp:sp>
    <dsp:sp modelId="{E5F4039A-AAAF-4F51-B158-FC2952147AA0}">
      <dsp:nvSpPr>
        <dsp:cNvPr id="0" name=""/>
        <dsp:cNvSpPr/>
      </dsp:nvSpPr>
      <dsp:spPr>
        <a:xfrm>
          <a:off x="2146006" y="2421389"/>
          <a:ext cx="1810384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Economische crisis, kleine klimaatverandering</a:t>
          </a:r>
          <a:endParaRPr lang="en-US" sz="1200" kern="1200" dirty="0"/>
        </a:p>
      </dsp:txBody>
      <dsp:txXfrm>
        <a:off x="2234382" y="2509765"/>
        <a:ext cx="1633632" cy="1633632"/>
      </dsp:txXfrm>
    </dsp:sp>
    <dsp:sp modelId="{2BDC8447-4412-4D8F-9578-33DCF949D372}">
      <dsp:nvSpPr>
        <dsp:cNvPr id="0" name=""/>
        <dsp:cNvSpPr/>
      </dsp:nvSpPr>
      <dsp:spPr>
        <a:xfrm>
          <a:off x="4273208" y="2421389"/>
          <a:ext cx="1810384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Economische crisis, grote klimaatverandering</a:t>
          </a:r>
          <a:endParaRPr lang="en-US" sz="1200" kern="1200" dirty="0"/>
        </a:p>
      </dsp:txBody>
      <dsp:txXfrm>
        <a:off x="4361584" y="2509765"/>
        <a:ext cx="1633632" cy="1633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64F7D-4549-4757-89D5-D3C81E562855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18E36-94C8-42FF-A177-08585FAEAA0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60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26E7-9071-4A47-AE38-6771D73D314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537335-CFD0-4E98-AB26-448499C9F78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3458B5-F5F0-4A8A-97A1-3E48FB3FA836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J-BJcyYRbJ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hyperlink" Target="http://nl.freepik.com/index.php?goto=27&amp;url_download=aHR0cDovL3d3dy5mbGF0aWNvbi5jb20vZnJlZS1pY29uL21vbmV5YmFnLWV1cm9fMzEzNzQ=&amp;opciondownload=318&amp;id=aHR0cDovL3d3dy5mbGF0aWNvbi5jb20vZnJlZS1pY29uL21vbmV5YmFnLWV1cm9fMzEzNzQ=&amp;fileid=739403" TargetMode="External"/><Relationship Id="rId12" Type="http://schemas.openxmlformats.org/officeDocument/2006/relationships/hyperlink" Target="http://www.google.nl/url?sa=i&amp;rct=j&amp;q=&amp;esrc=s&amp;frm=1&amp;source=images&amp;cd=&amp;cad=rja&amp;uact=8&amp;ved=0CAcQjRw&amp;url=http://llenrock.com/blog/gauging-risk-in-a-changing-climate/&amp;ei=6UJ1VarBGbSS7AbTvIOQBg&amp;psig=AFQjCNGCQBzKPwl6Ilq6m7AHBsP6mj68dw&amp;ust=143383459342421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www.google.nl/url?sa=i&amp;rct=j&amp;q=&amp;esrc=s&amp;frm=1&amp;source=images&amp;cd=&amp;cad=rja&amp;uact=8&amp;ved=0CAcQjRw&amp;url=https://www.iconfinder.com/icons/338796/analytics_arrow_business_chart_crisis_diagram_finance_financial_flow_graph_growth_increase_market_marketing_money_presentation_recession_report_sales_statistic_statistics_stats_stock_up_icon&amp;ei=rUZ1VaUSp8_uBouKgYAK&amp;psig=AFQjCNGznfPCWAUmxiRyNJe-iQsFYj541Q&amp;ust=143383553867217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82976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nl-NL" dirty="0">
              <a:solidFill>
                <a:schemeClr val="accent1"/>
              </a:solidFill>
            </a:endParaRPr>
          </a:p>
        </p:txBody>
      </p:sp>
      <p:pic>
        <p:nvPicPr>
          <p:cNvPr id="6146" name="Picture 2" descr="C:\Users\irispauw\Documents\IPAB\fase 3 UCU\afbeeldingen\stad in glazen b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2123728" y="836712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De </a:t>
            </a:r>
            <a:r>
              <a:rPr lang="en-US" sz="4000" dirty="0" err="1">
                <a:solidFill>
                  <a:schemeClr val="bg1"/>
                </a:solidFill>
              </a:rPr>
              <a:t>stad</a:t>
            </a:r>
            <a:r>
              <a:rPr lang="en-US" sz="4000" dirty="0">
                <a:solidFill>
                  <a:schemeClr val="bg1"/>
                </a:solidFill>
              </a:rPr>
              <a:t> van de </a:t>
            </a:r>
            <a:r>
              <a:rPr lang="en-US" sz="4000" dirty="0" err="1">
                <a:solidFill>
                  <a:schemeClr val="bg1"/>
                </a:solidFill>
              </a:rPr>
              <a:t>toekomst</a:t>
            </a:r>
            <a:endParaRPr lang="en-US" sz="4000" dirty="0">
              <a:solidFill>
                <a:schemeClr val="bg1"/>
              </a:solidFill>
            </a:endParaRPr>
          </a:p>
          <a:p>
            <a:pPr algn="r"/>
            <a:r>
              <a:rPr lang="nl-NL" sz="4000" dirty="0">
                <a:solidFill>
                  <a:schemeClr val="bg1"/>
                </a:solidFill>
              </a:rPr>
              <a:t>Les 3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076328" y="3149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228728" y="3301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940152" y="4725144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XXXXX Lyceum</a:t>
            </a:r>
          </a:p>
          <a:p>
            <a:r>
              <a:rPr lang="en-US" dirty="0"/>
              <a:t>VWO 5 </a:t>
            </a:r>
            <a:r>
              <a:rPr lang="en-US" dirty="0" err="1"/>
              <a:t>Aardrijkskunde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7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419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Vooruitkijken is van alle tijd</a:t>
            </a:r>
            <a:r>
              <a:rPr lang="nl-N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pPr marL="109728" indent="0">
              <a:buNone/>
            </a:pPr>
            <a:r>
              <a:rPr lang="nl-NL" dirty="0">
                <a:solidFill>
                  <a:srgbClr val="FF811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https://www.youtube.com/watch?v=J-BJcyYRbJM</a:t>
            </a:r>
            <a:endParaRPr lang="nl-NL" dirty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Een dag uit je leven in 2025: hoe ziet dat er uit? Schets een wenselijke toekomst</a:t>
            </a:r>
          </a:p>
          <a:p>
            <a:pPr lvl="1">
              <a:buFontTx/>
              <a:buChar char="-"/>
            </a:pPr>
            <a:r>
              <a:rPr lang="nl-NL" dirty="0"/>
              <a:t>Waar woon je?</a:t>
            </a:r>
          </a:p>
          <a:p>
            <a:pPr lvl="1">
              <a:buFontTx/>
              <a:buChar char="-"/>
            </a:pPr>
            <a:r>
              <a:rPr lang="nl-NL" dirty="0"/>
              <a:t>Wat doe je?</a:t>
            </a:r>
          </a:p>
          <a:p>
            <a:pPr lvl="1">
              <a:buFontTx/>
              <a:buChar char="-"/>
            </a:pPr>
            <a:r>
              <a:rPr lang="nl-NL" dirty="0"/>
              <a:t>Welke trends beïnvloeden jouw leven?</a:t>
            </a:r>
          </a:p>
          <a:p>
            <a:pPr lvl="1">
              <a:buFontTx/>
              <a:buChar char="-"/>
            </a:pPr>
            <a:r>
              <a:rPr lang="nl-NL" dirty="0"/>
              <a:t>Wat is er NIET (het is immers een wenselijk beeld)?</a:t>
            </a:r>
          </a:p>
          <a:p>
            <a:pPr marL="393192" lvl="1" indent="0">
              <a:buNone/>
            </a:pPr>
            <a:endParaRPr lang="nl-NL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Huiswerk: jij in 2025?</a:t>
            </a:r>
            <a:endParaRPr lang="en-US" dirty="0"/>
          </a:p>
        </p:txBody>
      </p:sp>
      <p:pic>
        <p:nvPicPr>
          <p:cNvPr id="1026" name="Picture 2" descr="H:\Documents\My Pictures\insecten-et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229200"/>
            <a:ext cx="3160503" cy="160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2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29419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Geldzak euro">
            <a:hlinkClick r:id="rId7" tgtFrame="&quot;_blank&quot;" tooltip="&quot;Geldzak euro&quot;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52" y="188640"/>
            <a:ext cx="1263015" cy="1263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s://cdn2.iconfinder.com/data/icons/danger-problems/512/recession-512.png">
            <a:hlinkClick r:id="rId9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486" y="5647123"/>
            <a:ext cx="1187450" cy="118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www.earthchildinstitute.org/wp-content/uploads/2012/05/img-footprint-icon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977265" cy="1439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rc_mi" descr="http://llenrock.com/blog/wp-content/uploads/2014/03/Global_Warming_Icon.jpg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36912"/>
            <a:ext cx="2114550" cy="191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899592" y="17728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‘Business As </a:t>
            </a:r>
            <a:r>
              <a:rPr lang="nl-NL" dirty="0" err="1"/>
              <a:t>Usual</a:t>
            </a:r>
            <a:r>
              <a:rPr lang="nl-NL" dirty="0"/>
              <a:t>’??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64288" y="522920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‘</a:t>
            </a:r>
            <a:r>
              <a:rPr lang="nl-NL" dirty="0" err="1"/>
              <a:t>Edge</a:t>
            </a:r>
            <a:r>
              <a:rPr lang="nl-NL" dirty="0"/>
              <a:t> of disaster’??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5157192"/>
            <a:ext cx="3036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‘</a:t>
            </a:r>
            <a:r>
              <a:rPr lang="nl-NL" dirty="0" err="1"/>
              <a:t>Sustainable</a:t>
            </a:r>
            <a:r>
              <a:rPr lang="nl-NL" dirty="0"/>
              <a:t> </a:t>
            </a:r>
          </a:p>
          <a:p>
            <a:r>
              <a:rPr lang="nl-NL" dirty="0"/>
              <a:t>Society’??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64288" y="1916832"/>
            <a:ext cx="181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‘</a:t>
            </a:r>
            <a:r>
              <a:rPr lang="nl-NL" dirty="0" err="1"/>
              <a:t>Technological</a:t>
            </a:r>
            <a:endParaRPr lang="nl-NL" dirty="0"/>
          </a:p>
          <a:p>
            <a:r>
              <a:rPr lang="nl-NL" dirty="0"/>
              <a:t>Fix’??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8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378491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Maak een duo/groepje (minimaal 1 jongen en 1 meisje)</a:t>
            </a:r>
          </a:p>
          <a:p>
            <a:r>
              <a:rPr lang="nl-NL" dirty="0"/>
              <a:t>Maak een filmpje over je </a:t>
            </a:r>
            <a:r>
              <a:rPr lang="nl-NL" dirty="0">
                <a:solidFill>
                  <a:srgbClr val="00B050"/>
                </a:solidFill>
              </a:rPr>
              <a:t>wenselijke toekomst van 2025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Gebruik de info uit je huiswerk: hoe verwacht jij dat 2025 er uit ziet?</a:t>
            </a:r>
          </a:p>
          <a:p>
            <a:pPr lvl="1"/>
            <a:r>
              <a:rPr lang="nl-NL" dirty="0"/>
              <a:t>Gebruik (overgenomen of zelfgemaakte) icoontjes die symbool staan voor de trends. </a:t>
            </a:r>
          </a:p>
          <a:p>
            <a:pPr lvl="1"/>
            <a:endParaRPr lang="nl-NL" dirty="0"/>
          </a:p>
          <a:p>
            <a:pPr lvl="2"/>
            <a:r>
              <a:rPr lang="nl-NL" dirty="0"/>
              <a:t>Economisch herstel of economische crisis?</a:t>
            </a:r>
          </a:p>
          <a:p>
            <a:pPr lvl="2"/>
            <a:r>
              <a:rPr lang="nl-NL" dirty="0"/>
              <a:t>Meer of minder klimaatverandering?</a:t>
            </a:r>
          </a:p>
          <a:p>
            <a:pPr lvl="2"/>
            <a:r>
              <a:rPr lang="nl-NL" dirty="0"/>
              <a:t>Meer samenwerking of meer individuele vrijheid?</a:t>
            </a:r>
          </a:p>
          <a:p>
            <a:pPr lvl="2"/>
            <a:r>
              <a:rPr lang="nl-NL" dirty="0"/>
              <a:t>Smart oplossingen en/of creativiteit? 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Teken of schrijf er zelf dingen bij.</a:t>
            </a:r>
          </a:p>
          <a:p>
            <a:pPr lvl="1"/>
            <a:r>
              <a:rPr lang="nl-NL" dirty="0"/>
              <a:t>Leg je verhaal in een logische volgorde.</a:t>
            </a:r>
          </a:p>
          <a:p>
            <a:pPr lvl="1"/>
            <a:r>
              <a:rPr lang="nl-NL" dirty="0"/>
              <a:t>Benadruk als je wilt met pijlen en </a:t>
            </a:r>
            <a:r>
              <a:rPr lang="nl-NL" dirty="0">
                <a:sym typeface="Wingdings" panose="05000000000000000000" pitchFamily="2" charset="2"/>
              </a:rPr>
              <a:t> </a:t>
            </a:r>
            <a:r>
              <a:rPr lang="nl-NL" dirty="0" err="1"/>
              <a:t>smileys</a:t>
            </a:r>
            <a:endParaRPr lang="nl-NL" dirty="0"/>
          </a:p>
          <a:p>
            <a:pPr lvl="1"/>
            <a:r>
              <a:rPr lang="nl-NL" dirty="0"/>
              <a:t>Bedenk er een paar verbindende zinnen bij als ‘</a:t>
            </a:r>
            <a:r>
              <a:rPr lang="nl-NL" dirty="0" err="1"/>
              <a:t>voice</a:t>
            </a:r>
            <a:r>
              <a:rPr lang="nl-NL" dirty="0"/>
              <a:t> over’ </a:t>
            </a:r>
          </a:p>
          <a:p>
            <a:pPr lvl="1"/>
            <a:r>
              <a:rPr lang="nl-NL" dirty="0"/>
              <a:t>Neem je filmpje op!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3284984"/>
            <a:ext cx="28803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>
                <a:solidFill>
                  <a:srgbClr val="FF0000"/>
                </a:solidFill>
              </a:rPr>
              <a:t>Examenprogramma noemt dit: </a:t>
            </a:r>
          </a:p>
          <a:p>
            <a:r>
              <a:rPr lang="nl-NL" i="1" dirty="0">
                <a:solidFill>
                  <a:srgbClr val="FF0000"/>
                </a:solidFill>
              </a:rPr>
              <a:t>‘Actuele ruimtelijke en sociaal economische vraagstukken’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irispauw\Documents\IPAB\fase 3 UCU\afbeeldingen\brein in radartj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39952" y="1412776"/>
            <a:ext cx="4752528" cy="5040560"/>
          </a:xfrm>
          <a:prstGeom prst="rect">
            <a:avLst/>
          </a:prstGeom>
          <a:noFill/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Terugblik</a:t>
            </a:r>
            <a:r>
              <a:rPr lang="en-US" dirty="0"/>
              <a:t> op het </a:t>
            </a:r>
            <a:r>
              <a:rPr lang="en-US" dirty="0" err="1"/>
              <a:t>afgelopen</a:t>
            </a:r>
            <a:r>
              <a:rPr lang="en-US" dirty="0"/>
              <a:t> </a:t>
            </a:r>
            <a:r>
              <a:rPr lang="en-US" dirty="0" err="1"/>
              <a:t>uur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79512" y="1916832"/>
            <a:ext cx="40324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dirty="0" err="1"/>
              <a:t>Kennis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Ik</a:t>
            </a:r>
            <a:r>
              <a:rPr lang="en-US" sz="2000" dirty="0"/>
              <a:t> </a:t>
            </a:r>
            <a:r>
              <a:rPr lang="en-US" sz="2000" dirty="0" err="1"/>
              <a:t>weet</a:t>
            </a:r>
            <a:r>
              <a:rPr lang="en-US" sz="2000" dirty="0"/>
              <a:t> nu………………….</a:t>
            </a:r>
          </a:p>
          <a:p>
            <a:endParaRPr lang="en-US" sz="2000" dirty="0"/>
          </a:p>
          <a:p>
            <a:r>
              <a:rPr lang="en-US" sz="2000" dirty="0" err="1"/>
              <a:t>Vaardigheden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Ik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nu……………………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Ik</a:t>
            </a:r>
            <a:r>
              <a:rPr lang="en-US" sz="2000" dirty="0"/>
              <a:t> </a:t>
            </a:r>
            <a:r>
              <a:rPr lang="en-US" sz="2000" dirty="0" err="1"/>
              <a:t>vind</a:t>
            </a:r>
            <a:r>
              <a:rPr lang="en-US" sz="2000" dirty="0"/>
              <a:t> nu…………………..</a:t>
            </a:r>
          </a:p>
          <a:p>
            <a:r>
              <a:rPr lang="en-US" sz="2000" dirty="0" err="1"/>
              <a:t>Wat</a:t>
            </a:r>
            <a:r>
              <a:rPr lang="en-US" sz="2000" dirty="0"/>
              <a:t> </a:t>
            </a:r>
            <a:r>
              <a:rPr lang="en-US" sz="2000" dirty="0" err="1"/>
              <a:t>ik</a:t>
            </a:r>
            <a:r>
              <a:rPr lang="en-US" sz="2000" dirty="0"/>
              <a:t> me </a:t>
            </a:r>
            <a:r>
              <a:rPr lang="en-US" sz="2000" dirty="0" err="1"/>
              <a:t>afvraag</a:t>
            </a:r>
            <a:r>
              <a:rPr lang="en-US" sz="2000" dirty="0"/>
              <a:t>……….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780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drie lessen</a:t>
            </a:r>
            <a:endParaRPr lang="en-US" dirty="0"/>
          </a:p>
        </p:txBody>
      </p:sp>
      <p:pic>
        <p:nvPicPr>
          <p:cNvPr id="4" name="Content Placeholder 3" descr="Figuur Iris met grijs vla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28184" y="1216312"/>
            <a:ext cx="2755385" cy="2068672"/>
          </a:xfrm>
          <a:noFill/>
        </p:spPr>
      </p:pic>
      <p:sp>
        <p:nvSpPr>
          <p:cNvPr id="6" name="TextBox 5"/>
          <p:cNvSpPr txBox="1"/>
          <p:nvPr/>
        </p:nvSpPr>
        <p:spPr>
          <a:xfrm>
            <a:off x="341001" y="1124743"/>
            <a:ext cx="8345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i="1" dirty="0"/>
              <a:t>‘Weet ik veel’</a:t>
            </a:r>
          </a:p>
          <a:p>
            <a:r>
              <a:rPr lang="nl-NL" dirty="0"/>
              <a:t>Ja, je weet veel! </a:t>
            </a:r>
          </a:p>
          <a:p>
            <a:r>
              <a:rPr lang="nl-NL" dirty="0"/>
              <a:t>Gebruik je voorkennis en voorstellingsvermogen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‘</a:t>
            </a:r>
            <a:r>
              <a:rPr lang="nl-NL" i="1" dirty="0"/>
              <a:t>Soms moet je terugkijken om vooruit te komen’</a:t>
            </a:r>
          </a:p>
          <a:p>
            <a:r>
              <a:rPr lang="nl-NL" dirty="0"/>
              <a:t>Kennis over het heden en verleden helpt bij denken over de toekomst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i="1" dirty="0"/>
              <a:t>‘</a:t>
            </a:r>
            <a:r>
              <a:rPr lang="en-GB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would only want to know my future, if I can still influence it”. </a:t>
            </a:r>
            <a:endParaRPr lang="nl-NL" i="1" dirty="0"/>
          </a:p>
          <a:p>
            <a:endParaRPr lang="nl-NL" dirty="0"/>
          </a:p>
          <a:p>
            <a:r>
              <a:rPr lang="nl-NL" dirty="0"/>
              <a:t>		</a:t>
            </a:r>
            <a:endParaRPr lang="en-US" dirty="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5940152" y="6093296"/>
            <a:ext cx="16657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rved Down Arrow 10"/>
          <p:cNvSpPr/>
          <p:nvPr/>
        </p:nvSpPr>
        <p:spPr>
          <a:xfrm rot="10800000" flipV="1">
            <a:off x="5778674" y="5445927"/>
            <a:ext cx="1688195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48046" y="6219625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Hier heb jij invloed!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44111F6-04C9-4ABB-8432-9405360CD69B}"/>
              </a:ext>
            </a:extLst>
          </p:cNvPr>
          <p:cNvSpPr txBox="1"/>
          <p:nvPr/>
        </p:nvSpPr>
        <p:spPr>
          <a:xfrm>
            <a:off x="7308304" y="52292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toekomst</a:t>
            </a:r>
            <a:endParaRPr lang="en-US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400008-BD4F-4C6F-8CD4-0EC900D3BED9}"/>
              </a:ext>
            </a:extLst>
          </p:cNvPr>
          <p:cNvSpPr txBox="1"/>
          <p:nvPr/>
        </p:nvSpPr>
        <p:spPr>
          <a:xfrm>
            <a:off x="5281421" y="5153150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69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353</Words>
  <Application>Microsoft Office PowerPoint</Application>
  <PresentationFormat>Diavoorstelling (4:3)</PresentationFormat>
  <Paragraphs>82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Calibri</vt:lpstr>
      <vt:lpstr>Lucida Sans Unicode</vt:lpstr>
      <vt:lpstr>Verdana</vt:lpstr>
      <vt:lpstr>Wingdings 2</vt:lpstr>
      <vt:lpstr>Wingdings 3</vt:lpstr>
      <vt:lpstr>Concourse</vt:lpstr>
      <vt:lpstr>     </vt:lpstr>
      <vt:lpstr>Huiswerk: jij in 2025?</vt:lpstr>
      <vt:lpstr>PowerPoint-presentatie</vt:lpstr>
      <vt:lpstr>Opdracht </vt:lpstr>
      <vt:lpstr>Terugblik op het afgelopen uur</vt:lpstr>
      <vt:lpstr>Terugblik op de drie lessen</vt:lpstr>
    </vt:vector>
  </TitlesOfParts>
  <Company>Vrije Universiteit Amsterdam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Pauw, I.</dc:creator>
  <cp:lastModifiedBy>iris pauw</cp:lastModifiedBy>
  <cp:revision>31</cp:revision>
  <dcterms:created xsi:type="dcterms:W3CDTF">2015-06-02T06:58:43Z</dcterms:created>
  <dcterms:modified xsi:type="dcterms:W3CDTF">2021-02-01T10:45:06Z</dcterms:modified>
</cp:coreProperties>
</file>