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72" r:id="rId2"/>
    <p:sldId id="273" r:id="rId3"/>
    <p:sldId id="275" r:id="rId4"/>
    <p:sldId id="265" r:id="rId5"/>
    <p:sldId id="259" r:id="rId6"/>
    <p:sldId id="268" r:id="rId7"/>
    <p:sldId id="261" r:id="rId8"/>
    <p:sldId id="267" r:id="rId9"/>
    <p:sldId id="270" r:id="rId10"/>
    <p:sldId id="271" r:id="rId11"/>
    <p:sldId id="274" r:id="rId12"/>
  </p:sldIdLst>
  <p:sldSz cx="9144000" cy="6858000" type="screen4x3"/>
  <p:notesSz cx="6797675" cy="9926638"/>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5036" autoAdjust="0"/>
  </p:normalViewPr>
  <p:slideViewPr>
    <p:cSldViewPr>
      <p:cViewPr varScale="1">
        <p:scale>
          <a:sx n="97" d="100"/>
          <a:sy n="97" d="100"/>
        </p:scale>
        <p:origin x="200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F2B1F68-7102-4F9B-94FE-19FC91A0EB73}" type="doc">
      <dgm:prSet loTypeId="urn:microsoft.com/office/officeart/2005/8/layout/pyramid3" loCatId="pyramid" qsTypeId="urn:microsoft.com/office/officeart/2005/8/quickstyle/simple1" qsCatId="simple" csTypeId="urn:microsoft.com/office/officeart/2005/8/colors/accent1_2" csCatId="accent1" phldr="1"/>
      <dgm:spPr/>
    </dgm:pt>
    <dgm:pt modelId="{62D29687-1AE6-46C7-A483-ED235C268FA8}" type="pres">
      <dgm:prSet presAssocID="{AF2B1F68-7102-4F9B-94FE-19FC91A0EB73}" presName="Name0" presStyleCnt="0">
        <dgm:presLayoutVars>
          <dgm:dir/>
          <dgm:animLvl val="lvl"/>
          <dgm:resizeHandles val="exact"/>
        </dgm:presLayoutVars>
      </dgm:prSet>
      <dgm:spPr/>
    </dgm:pt>
  </dgm:ptLst>
  <dgm:cxnLst>
    <dgm:cxn modelId="{BDE489EA-F627-4926-A508-B8F08CF5388A}" type="presOf" srcId="{AF2B1F68-7102-4F9B-94FE-19FC91A0EB73}" destId="{62D29687-1AE6-46C7-A483-ED235C268FA8}" srcOrd="0" destOrd="0" presId="urn:microsoft.com/office/officeart/2005/8/layout/pyramid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yramid3">
  <dgm:title val=""/>
  <dgm:desc val=""/>
  <dgm:catLst>
    <dgm:cat type="pyramid" pri="2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T"/>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T"/>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rev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t"/>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F20E0666-3B39-4D83-AE8A-ADBBB4DD5D87}" type="datetimeFigureOut">
              <a:rPr lang="nl-NL" smtClean="0"/>
              <a:pPr/>
              <a:t>31-1-2021</a:t>
            </a:fld>
            <a:endParaRPr lang="nl-NL"/>
          </a:p>
        </p:txBody>
      </p:sp>
      <p:sp>
        <p:nvSpPr>
          <p:cNvPr id="4" name="Tijdelijke aanduiding voor dia-afbeelding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506A625C-D22C-4550-9D2F-D751B09008B8}" type="slidenum">
              <a:rPr lang="nl-NL" smtClean="0"/>
              <a:pPr/>
              <a:t>‹nr.›</a:t>
            </a:fld>
            <a:endParaRPr lang="nl-NL"/>
          </a:p>
        </p:txBody>
      </p:sp>
    </p:spTree>
    <p:extLst>
      <p:ext uri="{BB962C8B-B14F-4D97-AF65-F5344CB8AC3E}">
        <p14:creationId xmlns:p14="http://schemas.microsoft.com/office/powerpoint/2010/main" val="39421551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06A625C-D22C-4550-9D2F-D751B09008B8}" type="slidenum">
              <a:rPr lang="nl-NL" smtClean="0"/>
              <a:pPr/>
              <a:t>1</a:t>
            </a:fld>
            <a:endParaRPr lang="nl-NL"/>
          </a:p>
        </p:txBody>
      </p:sp>
    </p:spTree>
    <p:extLst>
      <p:ext uri="{BB962C8B-B14F-4D97-AF65-F5344CB8AC3E}">
        <p14:creationId xmlns:p14="http://schemas.microsoft.com/office/powerpoint/2010/main" val="18290106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06A625C-D22C-4550-9D2F-D751B09008B8}" type="slidenum">
              <a:rPr lang="nl-NL" smtClean="0"/>
              <a:pPr/>
              <a:t>10</a:t>
            </a:fld>
            <a:endParaRPr lang="nl-NL"/>
          </a:p>
        </p:txBody>
      </p:sp>
    </p:spTree>
    <p:extLst>
      <p:ext uri="{BB962C8B-B14F-4D97-AF65-F5344CB8AC3E}">
        <p14:creationId xmlns:p14="http://schemas.microsoft.com/office/powerpoint/2010/main" val="16815181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US" dirty="0"/>
          </a:p>
        </p:txBody>
      </p:sp>
      <p:sp>
        <p:nvSpPr>
          <p:cNvPr id="4" name="Tijdelijke aanduiding voor dianummer 3"/>
          <p:cNvSpPr>
            <a:spLocks noGrp="1"/>
          </p:cNvSpPr>
          <p:nvPr>
            <p:ph type="sldNum" sz="quarter" idx="5"/>
          </p:nvPr>
        </p:nvSpPr>
        <p:spPr/>
        <p:txBody>
          <a:bodyPr/>
          <a:lstStyle/>
          <a:p>
            <a:fld id="{506A625C-D22C-4550-9D2F-D751B09008B8}" type="slidenum">
              <a:rPr lang="nl-NL" smtClean="0"/>
              <a:pPr/>
              <a:t>11</a:t>
            </a:fld>
            <a:endParaRPr lang="nl-NL"/>
          </a:p>
        </p:txBody>
      </p:sp>
    </p:spTree>
    <p:extLst>
      <p:ext uri="{BB962C8B-B14F-4D97-AF65-F5344CB8AC3E}">
        <p14:creationId xmlns:p14="http://schemas.microsoft.com/office/powerpoint/2010/main" val="28808126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06A625C-D22C-4550-9D2F-D751B09008B8}" type="slidenum">
              <a:rPr lang="nl-NL" smtClean="0"/>
              <a:pPr/>
              <a:t>2</a:t>
            </a:fld>
            <a:endParaRPr lang="nl-NL"/>
          </a:p>
        </p:txBody>
      </p:sp>
    </p:spTree>
    <p:extLst>
      <p:ext uri="{BB962C8B-B14F-4D97-AF65-F5344CB8AC3E}">
        <p14:creationId xmlns:p14="http://schemas.microsoft.com/office/powerpoint/2010/main" val="41671529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4B31768-A2FE-47FF-91C0-926234CAEE62}" type="slidenum">
              <a:rPr lang="nl-NL" smtClean="0"/>
              <a:pPr/>
              <a:t>3</a:t>
            </a:fld>
            <a:endParaRPr lang="nl-NL"/>
          </a:p>
        </p:txBody>
      </p:sp>
    </p:spTree>
    <p:extLst>
      <p:ext uri="{BB962C8B-B14F-4D97-AF65-F5344CB8AC3E}">
        <p14:creationId xmlns:p14="http://schemas.microsoft.com/office/powerpoint/2010/main" val="28225739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NL" dirty="0"/>
              <a:t>Elk stipje staat voor een eenheid aandacht die we geven. De boodschap van deze figuur is: nabij in</a:t>
            </a:r>
            <a:r>
              <a:rPr lang="nl-NL" baseline="0" dirty="0"/>
              <a:t> tijd (next week) en ruimte (family) krijgt de meeste aandacht. </a:t>
            </a:r>
            <a:endParaRPr lang="en-US" dirty="0"/>
          </a:p>
        </p:txBody>
      </p:sp>
      <p:sp>
        <p:nvSpPr>
          <p:cNvPr id="4" name="Slide Number Placeholder 3"/>
          <p:cNvSpPr>
            <a:spLocks noGrp="1"/>
          </p:cNvSpPr>
          <p:nvPr>
            <p:ph type="sldNum" sz="quarter" idx="10"/>
          </p:nvPr>
        </p:nvSpPr>
        <p:spPr/>
        <p:txBody>
          <a:bodyPr/>
          <a:lstStyle/>
          <a:p>
            <a:fld id="{506A625C-D22C-4550-9D2F-D751B09008B8}" type="slidenum">
              <a:rPr lang="nl-NL" smtClean="0"/>
              <a:pPr/>
              <a:t>4</a:t>
            </a:fld>
            <a:endParaRPr lang="nl-NL"/>
          </a:p>
        </p:txBody>
      </p:sp>
    </p:spTree>
    <p:extLst>
      <p:ext uri="{BB962C8B-B14F-4D97-AF65-F5344CB8AC3E}">
        <p14:creationId xmlns:p14="http://schemas.microsoft.com/office/powerpoint/2010/main" val="40016324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NL" dirty="0"/>
              <a:t>Het filmpje </a:t>
            </a:r>
            <a:r>
              <a:rPr lang="nl-NL" baseline="0" dirty="0"/>
              <a:t>toont mensen die in 1999 zeggen niets in de mobiele telefoon te zien. Weldenkende mensen, die in alle redelijkheid denken dat het anders gaat lopen dan later blijkt. Dat kan dus prima. Als deze mensen niet waren overvallen met de camera maar er bewust en met de juiste kennis over na hadden kunnen denken, dan was er wellicht anders geantwoord. </a:t>
            </a:r>
          </a:p>
          <a:p>
            <a:r>
              <a:rPr lang="nl-NL" dirty="0"/>
              <a:t>In deze lessenserie gaan we de natuurlijke</a:t>
            </a:r>
            <a:r>
              <a:rPr lang="nl-NL" baseline="0" dirty="0"/>
              <a:t> neiging tot vanuit-het-hier-en-nu-denken, navelstaren, wat oprekken: we gaan verder in de tijd denken. Het verder in de ruimte denken hoort er telkens ook bij, want dat is aardrijkskunde, maar daar komen we later in dia 8 op terug. Het plaatje van de duiven op het bord, onderaan bij ‘straks’, is gekozen omdat het meerdere routes aangeeft (links, rechtdoor, rechts): meerdere scenario’s en ook omdat er altijd tegenbewegingen zijn te zien bij trends, dus er zijn altijd ook mensen die terug willen naar communicatie via de postduif.</a:t>
            </a:r>
            <a:endParaRPr lang="en-US" dirty="0"/>
          </a:p>
        </p:txBody>
      </p:sp>
      <p:sp>
        <p:nvSpPr>
          <p:cNvPr id="4" name="Slide Number Placeholder 3"/>
          <p:cNvSpPr>
            <a:spLocks noGrp="1"/>
          </p:cNvSpPr>
          <p:nvPr>
            <p:ph type="sldNum" sz="quarter" idx="10"/>
          </p:nvPr>
        </p:nvSpPr>
        <p:spPr/>
        <p:txBody>
          <a:bodyPr/>
          <a:lstStyle/>
          <a:p>
            <a:fld id="{506A625C-D22C-4550-9D2F-D751B09008B8}" type="slidenum">
              <a:rPr lang="nl-NL" smtClean="0"/>
              <a:pPr/>
              <a:t>5</a:t>
            </a:fld>
            <a:endParaRPr lang="nl-NL"/>
          </a:p>
        </p:txBody>
      </p:sp>
    </p:spTree>
    <p:extLst>
      <p:ext uri="{BB962C8B-B14F-4D97-AF65-F5344CB8AC3E}">
        <p14:creationId xmlns:p14="http://schemas.microsoft.com/office/powerpoint/2010/main" val="24286995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NL" dirty="0"/>
              <a:t>Metafoor van decor voor scenariobeeld: je moet het concreet en zichtbaar maken en de relativiteit</a:t>
            </a:r>
            <a:r>
              <a:rPr lang="nl-NL" baseline="0" dirty="0"/>
              <a:t> ervan kennen: ‘achter jouw decor zitten andere opties’.</a:t>
            </a:r>
            <a:endParaRPr lang="en-US" dirty="0"/>
          </a:p>
        </p:txBody>
      </p:sp>
      <p:sp>
        <p:nvSpPr>
          <p:cNvPr id="4" name="Slide Number Placeholder 3"/>
          <p:cNvSpPr>
            <a:spLocks noGrp="1"/>
          </p:cNvSpPr>
          <p:nvPr>
            <p:ph type="sldNum" sz="quarter" idx="10"/>
          </p:nvPr>
        </p:nvSpPr>
        <p:spPr/>
        <p:txBody>
          <a:bodyPr/>
          <a:lstStyle/>
          <a:p>
            <a:fld id="{506A625C-D22C-4550-9D2F-D751B09008B8}" type="slidenum">
              <a:rPr lang="nl-NL" smtClean="0"/>
              <a:pPr/>
              <a:t>6</a:t>
            </a:fld>
            <a:endParaRPr lang="nl-NL"/>
          </a:p>
        </p:txBody>
      </p:sp>
    </p:spTree>
    <p:extLst>
      <p:ext uri="{BB962C8B-B14F-4D97-AF65-F5344CB8AC3E}">
        <p14:creationId xmlns:p14="http://schemas.microsoft.com/office/powerpoint/2010/main" val="35569954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NL" dirty="0"/>
              <a:t>Met dit model wil ik aangeven dat we meer dan (belangrijke!) kennis en vaardigheden nodig hebben: de serie vraagt ook om</a:t>
            </a:r>
            <a:r>
              <a:rPr lang="nl-NL" baseline="0" dirty="0"/>
              <a:t> de creatieve, met kennis en gevoel geladen beelden van de leerling, plus achterliggende redeneringen en waarden. Die minder zichtbare invloeden (onder de waterspiegel) sturen vaak impliciet, we gaan die expliciteren. </a:t>
            </a:r>
          </a:p>
        </p:txBody>
      </p:sp>
      <p:sp>
        <p:nvSpPr>
          <p:cNvPr id="4" name="Slide Number Placeholder 3"/>
          <p:cNvSpPr>
            <a:spLocks noGrp="1"/>
          </p:cNvSpPr>
          <p:nvPr>
            <p:ph type="sldNum" sz="quarter" idx="10"/>
          </p:nvPr>
        </p:nvSpPr>
        <p:spPr/>
        <p:txBody>
          <a:bodyPr/>
          <a:lstStyle/>
          <a:p>
            <a:fld id="{506A625C-D22C-4550-9D2F-D751B09008B8}" type="slidenum">
              <a:rPr lang="nl-NL" smtClean="0"/>
              <a:pPr/>
              <a:t>7</a:t>
            </a:fld>
            <a:endParaRPr lang="nl-NL"/>
          </a:p>
        </p:txBody>
      </p:sp>
    </p:spTree>
    <p:extLst>
      <p:ext uri="{BB962C8B-B14F-4D97-AF65-F5344CB8AC3E}">
        <p14:creationId xmlns:p14="http://schemas.microsoft.com/office/powerpoint/2010/main" val="16783994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506A625C-D22C-4550-9D2F-D751B09008B8}" type="slidenum">
              <a:rPr lang="nl-NL" smtClean="0"/>
              <a:pPr/>
              <a:t>8</a:t>
            </a:fld>
            <a:endParaRPr lang="nl-NL"/>
          </a:p>
        </p:txBody>
      </p:sp>
    </p:spTree>
    <p:extLst>
      <p:ext uri="{BB962C8B-B14F-4D97-AF65-F5344CB8AC3E}">
        <p14:creationId xmlns:p14="http://schemas.microsoft.com/office/powerpoint/2010/main" val="41755455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NL" dirty="0"/>
              <a:t>Foto</a:t>
            </a:r>
            <a:r>
              <a:rPr lang="nl-NL" baseline="0" dirty="0"/>
              <a:t> links: Rotterdam 1940 (</a:t>
            </a:r>
            <a:r>
              <a:rPr lang="nl-NL" baseline="0" dirty="0" err="1"/>
              <a:t>coolsingel</a:t>
            </a:r>
            <a:r>
              <a:rPr lang="nl-NL" baseline="0" dirty="0"/>
              <a:t>), middel Koolhaas’ De Rotterdammer, verticale stad. </a:t>
            </a:r>
            <a:r>
              <a:rPr lang="nl-NL" dirty="0"/>
              <a:t>In deze lessenserie gaan we de natuurlijke</a:t>
            </a:r>
            <a:r>
              <a:rPr lang="nl-NL" baseline="0" dirty="0"/>
              <a:t> neiging tot navelstaren oprekken: we gaan verder in de tijd denken. In </a:t>
            </a:r>
            <a:r>
              <a:rPr lang="nl-NL" baseline="0" dirty="0" err="1"/>
              <a:t>Futures</a:t>
            </a:r>
            <a:r>
              <a:rPr lang="nl-NL" baseline="0" dirty="0"/>
              <a:t> </a:t>
            </a:r>
            <a:r>
              <a:rPr lang="nl-NL" baseline="0" dirty="0" err="1"/>
              <a:t>education</a:t>
            </a:r>
            <a:r>
              <a:rPr lang="nl-NL" baseline="0" dirty="0"/>
              <a:t> noemen ze dit ‘thinking in </a:t>
            </a:r>
            <a:r>
              <a:rPr lang="nl-NL" baseline="0" dirty="0" err="1"/>
              <a:t>extended</a:t>
            </a:r>
            <a:r>
              <a:rPr lang="nl-NL" baseline="0" dirty="0"/>
              <a:t> </a:t>
            </a:r>
            <a:r>
              <a:rPr lang="nl-NL" baseline="0" dirty="0" err="1"/>
              <a:t>timelines</a:t>
            </a:r>
            <a:r>
              <a:rPr lang="nl-NL" baseline="0" dirty="0"/>
              <a:t>’: je bent via je grootouders makkelijk met het linkerplaatje verbonden en via je kleinkinderen met het vraagteken rechts. </a:t>
            </a:r>
            <a:endParaRPr lang="en-US" dirty="0"/>
          </a:p>
        </p:txBody>
      </p:sp>
      <p:sp>
        <p:nvSpPr>
          <p:cNvPr id="4" name="Slide Number Placeholder 3"/>
          <p:cNvSpPr>
            <a:spLocks noGrp="1"/>
          </p:cNvSpPr>
          <p:nvPr>
            <p:ph type="sldNum" sz="quarter" idx="10"/>
          </p:nvPr>
        </p:nvSpPr>
        <p:spPr/>
        <p:txBody>
          <a:bodyPr/>
          <a:lstStyle/>
          <a:p>
            <a:fld id="{506A625C-D22C-4550-9D2F-D751B09008B8}" type="slidenum">
              <a:rPr lang="nl-NL" smtClean="0"/>
              <a:pPr/>
              <a:t>9</a:t>
            </a:fld>
            <a:endParaRPr lang="nl-NL"/>
          </a:p>
        </p:txBody>
      </p:sp>
    </p:spTree>
    <p:extLst>
      <p:ext uri="{BB962C8B-B14F-4D97-AF65-F5344CB8AC3E}">
        <p14:creationId xmlns:p14="http://schemas.microsoft.com/office/powerpoint/2010/main" val="242869955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10" name="Rechthoekige driehoek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el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nl-NL"/>
              <a:t>Klik om de stijl te bewerken</a:t>
            </a:r>
            <a:endParaRPr kumimoji="0" lang="en-US"/>
          </a:p>
        </p:txBody>
      </p:sp>
      <p:sp>
        <p:nvSpPr>
          <p:cNvPr id="17" name="Ondertitel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nl-NL"/>
              <a:t>Klik om het opmaakprofiel van de modelondertitel te bewerken</a:t>
            </a:r>
            <a:endParaRPr kumimoji="0" lang="en-US"/>
          </a:p>
        </p:txBody>
      </p:sp>
      <p:grpSp>
        <p:nvGrpSpPr>
          <p:cNvPr id="2" name="Groep 1"/>
          <p:cNvGrpSpPr/>
          <p:nvPr/>
        </p:nvGrpSpPr>
        <p:grpSpPr>
          <a:xfrm>
            <a:off x="-3765" y="4953000"/>
            <a:ext cx="9147765" cy="1912088"/>
            <a:chOff x="-3765" y="4832896"/>
            <a:chExt cx="9147765" cy="2032192"/>
          </a:xfrm>
        </p:grpSpPr>
        <p:sp>
          <p:nvSpPr>
            <p:cNvPr id="7" name="Vrije v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Vrije v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Vrije v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Rechte verbindingslijn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Tijdelijke aanduiding voor datum 29"/>
          <p:cNvSpPr>
            <a:spLocks noGrp="1"/>
          </p:cNvSpPr>
          <p:nvPr>
            <p:ph type="dt" sz="half" idx="10"/>
          </p:nvPr>
        </p:nvSpPr>
        <p:spPr/>
        <p:txBody>
          <a:bodyPr/>
          <a:lstStyle>
            <a:lvl1pPr>
              <a:defRPr>
                <a:solidFill>
                  <a:srgbClr val="FFFFFF"/>
                </a:solidFill>
              </a:defRPr>
            </a:lvl1pPr>
            <a:extLst/>
          </a:lstStyle>
          <a:p>
            <a:fld id="{065CBCE1-197F-4C99-A026-FB107DE07780}" type="datetimeFigureOut">
              <a:rPr lang="nl-NL" smtClean="0"/>
              <a:pPr/>
              <a:t>31-1-2021</a:t>
            </a:fld>
            <a:endParaRPr lang="nl-NL"/>
          </a:p>
        </p:txBody>
      </p:sp>
      <p:sp>
        <p:nvSpPr>
          <p:cNvPr id="19" name="Tijdelijke aanduiding voor voettekst 18"/>
          <p:cNvSpPr>
            <a:spLocks noGrp="1"/>
          </p:cNvSpPr>
          <p:nvPr>
            <p:ph type="ftr" sz="quarter" idx="11"/>
          </p:nvPr>
        </p:nvSpPr>
        <p:spPr/>
        <p:txBody>
          <a:bodyPr/>
          <a:lstStyle>
            <a:lvl1pPr>
              <a:defRPr>
                <a:solidFill>
                  <a:schemeClr val="accent1">
                    <a:tint val="20000"/>
                  </a:schemeClr>
                </a:solidFill>
              </a:defRPr>
            </a:lvl1pPr>
            <a:extLst/>
          </a:lstStyle>
          <a:p>
            <a:endParaRPr lang="nl-NL"/>
          </a:p>
        </p:txBody>
      </p:sp>
      <p:sp>
        <p:nvSpPr>
          <p:cNvPr id="27" name="Tijdelijke aanduiding voor dianummer 26"/>
          <p:cNvSpPr>
            <a:spLocks noGrp="1"/>
          </p:cNvSpPr>
          <p:nvPr>
            <p:ph type="sldNum" sz="quarter" idx="12"/>
          </p:nvPr>
        </p:nvSpPr>
        <p:spPr/>
        <p:txBody>
          <a:bodyPr/>
          <a:lstStyle>
            <a:lvl1pPr>
              <a:defRPr>
                <a:solidFill>
                  <a:srgbClr val="FFFFFF"/>
                </a:solidFill>
              </a:defRPr>
            </a:lvl1pPr>
            <a:extLst/>
          </a:lstStyle>
          <a:p>
            <a:fld id="{2678FC06-2A46-4ED3-A5BF-4943BC6D6C90}" type="slidenum">
              <a:rPr lang="nl-NL" smtClean="0"/>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nl-NL"/>
              <a:t>Klik om de stijl te bewerken</a:t>
            </a:r>
            <a:endParaRPr kumimoji="0" lang="en-US"/>
          </a:p>
        </p:txBody>
      </p:sp>
      <p:sp>
        <p:nvSpPr>
          <p:cNvPr id="3" name="Tijdelijke aanduiding voor verticale tekst 2"/>
          <p:cNvSpPr>
            <a:spLocks noGrp="1"/>
          </p:cNvSpPr>
          <p:nvPr>
            <p:ph type="body" orient="vert" idx="1"/>
          </p:nvPr>
        </p:nvSpPr>
        <p:spPr>
          <a:xfrm>
            <a:off x="457200" y="1481329"/>
            <a:ext cx="8229600" cy="4386071"/>
          </a:xfrm>
        </p:spPr>
        <p:txBody>
          <a:bodyPr vert="eaVert"/>
          <a:lstStyle/>
          <a:p>
            <a:pPr lvl="0" eaLnBrk="1" latinLnBrk="0" hangingPunct="1"/>
            <a:r>
              <a:rPr lang="nl-NL"/>
              <a:t>Klik om de modelstijlen te bewerken</a:t>
            </a:r>
          </a:p>
          <a:p>
            <a:pPr lvl="1" eaLnBrk="1" latinLnBrk="0" hangingPunct="1"/>
            <a:r>
              <a:rPr lang="nl-NL"/>
              <a:t>Tweede niveau</a:t>
            </a:r>
          </a:p>
          <a:p>
            <a:pPr lvl="2" eaLnBrk="1" latinLnBrk="0" hangingPunct="1"/>
            <a:r>
              <a:rPr lang="nl-NL"/>
              <a:t>Derde niveau</a:t>
            </a:r>
          </a:p>
          <a:p>
            <a:pPr lvl="3" eaLnBrk="1" latinLnBrk="0" hangingPunct="1"/>
            <a:r>
              <a:rPr lang="nl-NL"/>
              <a:t>Vierde niveau</a:t>
            </a:r>
          </a:p>
          <a:p>
            <a:pPr lvl="4" eaLnBrk="1" latinLnBrk="0" hangingPunct="1"/>
            <a:r>
              <a:rPr lang="nl-NL"/>
              <a:t>Vijfde niveau</a:t>
            </a:r>
            <a:endParaRPr kumimoji="0" lang="en-US"/>
          </a:p>
        </p:txBody>
      </p:sp>
      <p:sp>
        <p:nvSpPr>
          <p:cNvPr id="4" name="Tijdelijke aanduiding voor datum 3"/>
          <p:cNvSpPr>
            <a:spLocks noGrp="1"/>
          </p:cNvSpPr>
          <p:nvPr>
            <p:ph type="dt" sz="half" idx="10"/>
          </p:nvPr>
        </p:nvSpPr>
        <p:spPr/>
        <p:txBody>
          <a:bodyPr/>
          <a:lstStyle/>
          <a:p>
            <a:fld id="{065CBCE1-197F-4C99-A026-FB107DE07780}" type="datetimeFigureOut">
              <a:rPr lang="nl-NL" smtClean="0"/>
              <a:pPr/>
              <a:t>31-1-2021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2678FC06-2A46-4ED3-A5BF-4943BC6D6C90}" type="slidenum">
              <a:rPr lang="nl-NL" smtClean="0"/>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844013" y="274640"/>
            <a:ext cx="1777470" cy="5592761"/>
          </a:xfrm>
        </p:spPr>
        <p:txBody>
          <a:bodyPr vert="eaVert"/>
          <a:lstStyle/>
          <a:p>
            <a:r>
              <a:rPr kumimoji="0" lang="nl-NL"/>
              <a:t>Klik om de stijl te bewerken</a:t>
            </a:r>
            <a:endParaRPr kumimoji="0" lang="en-US"/>
          </a:p>
        </p:txBody>
      </p:sp>
      <p:sp>
        <p:nvSpPr>
          <p:cNvPr id="3" name="Tijdelijke aanduiding voor verticale tekst 2"/>
          <p:cNvSpPr>
            <a:spLocks noGrp="1"/>
          </p:cNvSpPr>
          <p:nvPr>
            <p:ph type="body" orient="vert" idx="1"/>
          </p:nvPr>
        </p:nvSpPr>
        <p:spPr>
          <a:xfrm>
            <a:off x="457200" y="274641"/>
            <a:ext cx="6324600" cy="5592760"/>
          </a:xfrm>
        </p:spPr>
        <p:txBody>
          <a:bodyPr vert="eaVert"/>
          <a:lstStyle/>
          <a:p>
            <a:pPr lvl="0" eaLnBrk="1" latinLnBrk="0" hangingPunct="1"/>
            <a:r>
              <a:rPr lang="nl-NL"/>
              <a:t>Klik om de modelstijlen te bewerken</a:t>
            </a:r>
          </a:p>
          <a:p>
            <a:pPr lvl="1" eaLnBrk="1" latinLnBrk="0" hangingPunct="1"/>
            <a:r>
              <a:rPr lang="nl-NL"/>
              <a:t>Tweede niveau</a:t>
            </a:r>
          </a:p>
          <a:p>
            <a:pPr lvl="2" eaLnBrk="1" latinLnBrk="0" hangingPunct="1"/>
            <a:r>
              <a:rPr lang="nl-NL"/>
              <a:t>Derde niveau</a:t>
            </a:r>
          </a:p>
          <a:p>
            <a:pPr lvl="3" eaLnBrk="1" latinLnBrk="0" hangingPunct="1"/>
            <a:r>
              <a:rPr lang="nl-NL"/>
              <a:t>Vierde niveau</a:t>
            </a:r>
          </a:p>
          <a:p>
            <a:pPr lvl="4" eaLnBrk="1" latinLnBrk="0" hangingPunct="1"/>
            <a:r>
              <a:rPr lang="nl-NL"/>
              <a:t>Vijfde niveau</a:t>
            </a:r>
            <a:endParaRPr kumimoji="0" lang="en-US"/>
          </a:p>
        </p:txBody>
      </p:sp>
      <p:sp>
        <p:nvSpPr>
          <p:cNvPr id="4" name="Tijdelijke aanduiding voor datum 3"/>
          <p:cNvSpPr>
            <a:spLocks noGrp="1"/>
          </p:cNvSpPr>
          <p:nvPr>
            <p:ph type="dt" sz="half" idx="10"/>
          </p:nvPr>
        </p:nvSpPr>
        <p:spPr/>
        <p:txBody>
          <a:bodyPr/>
          <a:lstStyle/>
          <a:p>
            <a:fld id="{065CBCE1-197F-4C99-A026-FB107DE07780}" type="datetimeFigureOut">
              <a:rPr lang="nl-NL" smtClean="0"/>
              <a:pPr/>
              <a:t>31-1-2021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2678FC06-2A46-4ED3-A5BF-4943BC6D6C90}" type="slidenum">
              <a:rPr lang="nl-NL" smtClean="0"/>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lstStyle/>
          <a:p>
            <a:pPr lvl="0" eaLnBrk="1" latinLnBrk="0" hangingPunct="1"/>
            <a:r>
              <a:rPr lang="nl-NL"/>
              <a:t>Klik om de modelstijlen te bewerken</a:t>
            </a:r>
          </a:p>
          <a:p>
            <a:pPr lvl="1" eaLnBrk="1" latinLnBrk="0" hangingPunct="1"/>
            <a:r>
              <a:rPr lang="nl-NL"/>
              <a:t>Tweede niveau</a:t>
            </a:r>
          </a:p>
          <a:p>
            <a:pPr lvl="2" eaLnBrk="1" latinLnBrk="0" hangingPunct="1"/>
            <a:r>
              <a:rPr lang="nl-NL"/>
              <a:t>Derde niveau</a:t>
            </a:r>
          </a:p>
          <a:p>
            <a:pPr lvl="3" eaLnBrk="1" latinLnBrk="0" hangingPunct="1"/>
            <a:r>
              <a:rPr lang="nl-NL"/>
              <a:t>Vierde niveau</a:t>
            </a:r>
          </a:p>
          <a:p>
            <a:pPr lvl="4" eaLnBrk="1" latinLnBrk="0" hangingPunct="1"/>
            <a:r>
              <a:rPr lang="nl-NL"/>
              <a:t>Vijfde niveau</a:t>
            </a:r>
            <a:endParaRPr kumimoji="0" lang="en-US"/>
          </a:p>
        </p:txBody>
      </p:sp>
      <p:sp>
        <p:nvSpPr>
          <p:cNvPr id="4" name="Tijdelijke aanduiding voor datum 3"/>
          <p:cNvSpPr>
            <a:spLocks noGrp="1"/>
          </p:cNvSpPr>
          <p:nvPr>
            <p:ph type="dt" sz="half" idx="10"/>
          </p:nvPr>
        </p:nvSpPr>
        <p:spPr/>
        <p:txBody>
          <a:bodyPr/>
          <a:lstStyle/>
          <a:p>
            <a:fld id="{065CBCE1-197F-4C99-A026-FB107DE07780}" type="datetimeFigureOut">
              <a:rPr lang="nl-NL" smtClean="0"/>
              <a:pPr/>
              <a:t>31-1-2021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2678FC06-2A46-4ED3-A5BF-4943BC6D6C90}" type="slidenum">
              <a:rPr lang="nl-NL" smtClean="0"/>
              <a:pPr/>
              <a:t>‹nr.›</a:t>
            </a:fld>
            <a:endParaRPr lang="nl-NL"/>
          </a:p>
        </p:txBody>
      </p:sp>
      <p:sp>
        <p:nvSpPr>
          <p:cNvPr id="7" name="Titel 6"/>
          <p:cNvSpPr>
            <a:spLocks noGrp="1"/>
          </p:cNvSpPr>
          <p:nvPr>
            <p:ph type="title"/>
          </p:nvPr>
        </p:nvSpPr>
        <p:spPr/>
        <p:txBody>
          <a:bodyPr rtlCol="0"/>
          <a:lstStyle/>
          <a:p>
            <a:r>
              <a:rPr kumimoji="0" lang="nl-NL"/>
              <a:t>Klik om de stijl te bewerken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bg>
      <p:bgRef idx="1002">
        <a:schemeClr val="bg1"/>
      </p:bgRef>
    </p:bg>
    <p:spTree>
      <p:nvGrpSpPr>
        <p:cNvPr id="1" name=""/>
        <p:cNvGrpSpPr/>
        <p:nvPr/>
      </p:nvGrpSpPr>
      <p:grpSpPr>
        <a:xfrm>
          <a:off x="0" y="0"/>
          <a:ext cx="0" cy="0"/>
          <a:chOff x="0" y="0"/>
          <a:chExt cx="0" cy="0"/>
        </a:xfrm>
      </p:grpSpPr>
      <p:sp>
        <p:nvSpPr>
          <p:cNvPr id="2" name="Titel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nl-NL"/>
              <a:t>Klik om de stijl te bewerken</a:t>
            </a:r>
            <a:endParaRPr kumimoji="0" lang="en-US"/>
          </a:p>
        </p:txBody>
      </p:sp>
      <p:sp>
        <p:nvSpPr>
          <p:cNvPr id="3" name="Tijdelijke aanduiding voor tekst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nl-NL"/>
              <a:t>Klik om de modelstijlen te bewerken</a:t>
            </a:r>
          </a:p>
        </p:txBody>
      </p:sp>
      <p:sp>
        <p:nvSpPr>
          <p:cNvPr id="4" name="Tijdelijke aanduiding voor datum 3"/>
          <p:cNvSpPr>
            <a:spLocks noGrp="1"/>
          </p:cNvSpPr>
          <p:nvPr>
            <p:ph type="dt" sz="half" idx="10"/>
          </p:nvPr>
        </p:nvSpPr>
        <p:spPr/>
        <p:txBody>
          <a:bodyPr/>
          <a:lstStyle/>
          <a:p>
            <a:fld id="{065CBCE1-197F-4C99-A026-FB107DE07780}" type="datetimeFigureOut">
              <a:rPr lang="nl-NL" smtClean="0"/>
              <a:pPr/>
              <a:t>31-1-2021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2678FC06-2A46-4ED3-A5BF-4943BC6D6C90}" type="slidenum">
              <a:rPr lang="nl-NL" smtClean="0"/>
              <a:pPr/>
              <a:t>‹nr.›</a:t>
            </a:fld>
            <a:endParaRPr lang="nl-NL"/>
          </a:p>
        </p:txBody>
      </p:sp>
      <p:sp>
        <p:nvSpPr>
          <p:cNvPr id="7" name="Punthaak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Punthaak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bg>
      <p:bgRef idx="1002">
        <a:schemeClr val="bg1"/>
      </p:bgRef>
    </p:bg>
    <p:spTree>
      <p:nvGrpSpPr>
        <p:cNvPr id="1" name=""/>
        <p:cNvGrpSpPr/>
        <p:nvPr/>
      </p:nvGrpSpPr>
      <p:grpSpPr>
        <a:xfrm>
          <a:off x="0" y="0"/>
          <a:ext cx="0" cy="0"/>
          <a:chOff x="0" y="0"/>
          <a:chExt cx="0" cy="0"/>
        </a:xfrm>
      </p:grpSpPr>
      <p:sp>
        <p:nvSpPr>
          <p:cNvPr id="3" name="Tijdelijke aanduiding voor inhoud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nl-NL"/>
              <a:t>Klik om de modelstijlen te bewerken</a:t>
            </a:r>
          </a:p>
          <a:p>
            <a:pPr lvl="1" eaLnBrk="1" latinLnBrk="0" hangingPunct="1"/>
            <a:r>
              <a:rPr lang="nl-NL"/>
              <a:t>Tweede niveau</a:t>
            </a:r>
          </a:p>
          <a:p>
            <a:pPr lvl="2" eaLnBrk="1" latinLnBrk="0" hangingPunct="1"/>
            <a:r>
              <a:rPr lang="nl-NL"/>
              <a:t>Derde niveau</a:t>
            </a:r>
          </a:p>
          <a:p>
            <a:pPr lvl="3" eaLnBrk="1" latinLnBrk="0" hangingPunct="1"/>
            <a:r>
              <a:rPr lang="nl-NL"/>
              <a:t>Vierde niveau</a:t>
            </a:r>
          </a:p>
          <a:p>
            <a:pPr lvl="4" eaLnBrk="1" latinLnBrk="0" hangingPunct="1"/>
            <a:r>
              <a:rPr lang="nl-NL"/>
              <a:t>Vijfde niveau</a:t>
            </a:r>
            <a:endParaRPr kumimoji="0" lang="en-US"/>
          </a:p>
        </p:txBody>
      </p:sp>
      <p:sp>
        <p:nvSpPr>
          <p:cNvPr id="4" name="Tijdelijke aanduiding voor inhoud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nl-NL"/>
              <a:t>Klik om de modelstijlen te bewerken</a:t>
            </a:r>
          </a:p>
          <a:p>
            <a:pPr lvl="1" eaLnBrk="1" latinLnBrk="0" hangingPunct="1"/>
            <a:r>
              <a:rPr lang="nl-NL"/>
              <a:t>Tweede niveau</a:t>
            </a:r>
          </a:p>
          <a:p>
            <a:pPr lvl="2" eaLnBrk="1" latinLnBrk="0" hangingPunct="1"/>
            <a:r>
              <a:rPr lang="nl-NL"/>
              <a:t>Derde niveau</a:t>
            </a:r>
          </a:p>
          <a:p>
            <a:pPr lvl="3" eaLnBrk="1" latinLnBrk="0" hangingPunct="1"/>
            <a:r>
              <a:rPr lang="nl-NL"/>
              <a:t>Vierde niveau</a:t>
            </a:r>
          </a:p>
          <a:p>
            <a:pPr lvl="4" eaLnBrk="1" latinLnBrk="0" hangingPunct="1"/>
            <a:r>
              <a:rPr lang="nl-NL"/>
              <a:t>Vijfde niveau</a:t>
            </a:r>
            <a:endParaRPr kumimoji="0" lang="en-US"/>
          </a:p>
        </p:txBody>
      </p:sp>
      <p:sp>
        <p:nvSpPr>
          <p:cNvPr id="5" name="Tijdelijke aanduiding voor datum 4"/>
          <p:cNvSpPr>
            <a:spLocks noGrp="1"/>
          </p:cNvSpPr>
          <p:nvPr>
            <p:ph type="dt" sz="half" idx="10"/>
          </p:nvPr>
        </p:nvSpPr>
        <p:spPr/>
        <p:txBody>
          <a:bodyPr/>
          <a:lstStyle/>
          <a:p>
            <a:fld id="{065CBCE1-197F-4C99-A026-FB107DE07780}" type="datetimeFigureOut">
              <a:rPr lang="nl-NL" smtClean="0"/>
              <a:pPr/>
              <a:t>31-1-2021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2678FC06-2A46-4ED3-A5BF-4943BC6D6C90}" type="slidenum">
              <a:rPr lang="nl-NL" smtClean="0"/>
              <a:pPr/>
              <a:t>‹nr.›</a:t>
            </a:fld>
            <a:endParaRPr lang="nl-NL"/>
          </a:p>
        </p:txBody>
      </p:sp>
      <p:sp>
        <p:nvSpPr>
          <p:cNvPr id="8" name="Titel 7"/>
          <p:cNvSpPr>
            <a:spLocks noGrp="1"/>
          </p:cNvSpPr>
          <p:nvPr>
            <p:ph type="title"/>
          </p:nvPr>
        </p:nvSpPr>
        <p:spPr/>
        <p:txBody>
          <a:bodyPr rtlCol="0"/>
          <a:lstStyle/>
          <a:p>
            <a:r>
              <a:rPr kumimoji="0" lang="nl-NL"/>
              <a:t>Klik om de stijl te bewerken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Vergelijking">
    <p:bg>
      <p:bgRef idx="1003">
        <a:schemeClr val="bg1"/>
      </p:bgRef>
    </p:bg>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8229600" cy="1143000"/>
          </a:xfrm>
        </p:spPr>
        <p:txBody>
          <a:bodyPr anchor="ctr"/>
          <a:lstStyle>
            <a:lvl1pPr>
              <a:defRPr/>
            </a:lvl1pPr>
            <a:extLst/>
          </a:lstStyle>
          <a:p>
            <a:r>
              <a:rPr kumimoji="0" lang="nl-NL"/>
              <a:t>Klik om de stijl te bewerken</a:t>
            </a:r>
            <a:endParaRPr kumimoji="0" lang="en-US"/>
          </a:p>
        </p:txBody>
      </p:sp>
      <p:sp>
        <p:nvSpPr>
          <p:cNvPr id="3" name="Tijdelijke aanduiding voor tekst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nl-NL"/>
              <a:t>Klik om de modelstijlen te bewerken</a:t>
            </a:r>
          </a:p>
        </p:txBody>
      </p:sp>
      <p:sp>
        <p:nvSpPr>
          <p:cNvPr id="4" name="Tijdelijke aanduiding voor tekst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nl-NL"/>
              <a:t>Klik om de modelstijlen te bewerken</a:t>
            </a:r>
          </a:p>
        </p:txBody>
      </p:sp>
      <p:sp>
        <p:nvSpPr>
          <p:cNvPr id="5" name="Tijdelijke aanduiding voor inhoud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nl-NL"/>
              <a:t>Klik om de modelstijlen te bewerken</a:t>
            </a:r>
          </a:p>
          <a:p>
            <a:pPr lvl="1" eaLnBrk="1" latinLnBrk="0" hangingPunct="1"/>
            <a:r>
              <a:rPr lang="nl-NL"/>
              <a:t>Tweede niveau</a:t>
            </a:r>
          </a:p>
          <a:p>
            <a:pPr lvl="2" eaLnBrk="1" latinLnBrk="0" hangingPunct="1"/>
            <a:r>
              <a:rPr lang="nl-NL"/>
              <a:t>Derde niveau</a:t>
            </a:r>
          </a:p>
          <a:p>
            <a:pPr lvl="3" eaLnBrk="1" latinLnBrk="0" hangingPunct="1"/>
            <a:r>
              <a:rPr lang="nl-NL"/>
              <a:t>Vierde niveau</a:t>
            </a:r>
          </a:p>
          <a:p>
            <a:pPr lvl="4" eaLnBrk="1" latinLnBrk="0" hangingPunct="1"/>
            <a:r>
              <a:rPr lang="nl-NL"/>
              <a:t>Vijfde niveau</a:t>
            </a:r>
            <a:endParaRPr kumimoji="0" lang="en-US"/>
          </a:p>
        </p:txBody>
      </p:sp>
      <p:sp>
        <p:nvSpPr>
          <p:cNvPr id="6" name="Tijdelijke aanduiding voor inhoud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nl-NL"/>
              <a:t>Klik om de modelstijlen te bewerken</a:t>
            </a:r>
          </a:p>
          <a:p>
            <a:pPr lvl="1" eaLnBrk="1" latinLnBrk="0" hangingPunct="1"/>
            <a:r>
              <a:rPr lang="nl-NL"/>
              <a:t>Tweede niveau</a:t>
            </a:r>
          </a:p>
          <a:p>
            <a:pPr lvl="2" eaLnBrk="1" latinLnBrk="0" hangingPunct="1"/>
            <a:r>
              <a:rPr lang="nl-NL"/>
              <a:t>Derde niveau</a:t>
            </a:r>
          </a:p>
          <a:p>
            <a:pPr lvl="3" eaLnBrk="1" latinLnBrk="0" hangingPunct="1"/>
            <a:r>
              <a:rPr lang="nl-NL"/>
              <a:t>Vierde niveau</a:t>
            </a:r>
          </a:p>
          <a:p>
            <a:pPr lvl="4" eaLnBrk="1" latinLnBrk="0" hangingPunct="1"/>
            <a:r>
              <a:rPr lang="nl-NL"/>
              <a:t>Vijfde niveau</a:t>
            </a:r>
            <a:endParaRPr kumimoji="0" lang="en-US"/>
          </a:p>
        </p:txBody>
      </p:sp>
      <p:sp>
        <p:nvSpPr>
          <p:cNvPr id="7" name="Tijdelijke aanduiding voor datum 6"/>
          <p:cNvSpPr>
            <a:spLocks noGrp="1"/>
          </p:cNvSpPr>
          <p:nvPr>
            <p:ph type="dt" sz="half" idx="10"/>
          </p:nvPr>
        </p:nvSpPr>
        <p:spPr/>
        <p:txBody>
          <a:bodyPr/>
          <a:lstStyle/>
          <a:p>
            <a:fld id="{065CBCE1-197F-4C99-A026-FB107DE07780}" type="datetimeFigureOut">
              <a:rPr lang="nl-NL" smtClean="0"/>
              <a:pPr/>
              <a:t>31-1-2021</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2678FC06-2A46-4ED3-A5BF-4943BC6D6C90}" type="slidenum">
              <a:rPr lang="nl-NL" smtClean="0"/>
              <a:pPr/>
              <a:t>‹nr.›</a:t>
            </a:fld>
            <a:endParaRPr lang="nl-NL"/>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bg>
      <p:bgRef idx="1002">
        <a:schemeClr val="bg1"/>
      </p:bgRef>
    </p:bg>
    <p:spTree>
      <p:nvGrpSpPr>
        <p:cNvPr id="1" name=""/>
        <p:cNvGrpSpPr/>
        <p:nvPr/>
      </p:nvGrpSpPr>
      <p:grpSpPr>
        <a:xfrm>
          <a:off x="0" y="0"/>
          <a:ext cx="0" cy="0"/>
          <a:chOff x="0" y="0"/>
          <a:chExt cx="0" cy="0"/>
        </a:xfrm>
      </p:grpSpPr>
      <p:sp>
        <p:nvSpPr>
          <p:cNvPr id="3" name="Tijdelijke aanduiding voor datum 2"/>
          <p:cNvSpPr>
            <a:spLocks noGrp="1"/>
          </p:cNvSpPr>
          <p:nvPr>
            <p:ph type="dt" sz="half" idx="10"/>
          </p:nvPr>
        </p:nvSpPr>
        <p:spPr/>
        <p:txBody>
          <a:bodyPr/>
          <a:lstStyle/>
          <a:p>
            <a:fld id="{065CBCE1-197F-4C99-A026-FB107DE07780}" type="datetimeFigureOut">
              <a:rPr lang="nl-NL" smtClean="0"/>
              <a:pPr/>
              <a:t>31-1-2021</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2678FC06-2A46-4ED3-A5BF-4943BC6D6C90}" type="slidenum">
              <a:rPr lang="nl-NL" smtClean="0"/>
              <a:pPr/>
              <a:t>‹nr.›</a:t>
            </a:fld>
            <a:endParaRPr lang="nl-NL"/>
          </a:p>
        </p:txBody>
      </p:sp>
      <p:sp>
        <p:nvSpPr>
          <p:cNvPr id="6" name="Titel 5"/>
          <p:cNvSpPr>
            <a:spLocks noGrp="1"/>
          </p:cNvSpPr>
          <p:nvPr>
            <p:ph type="title"/>
          </p:nvPr>
        </p:nvSpPr>
        <p:spPr/>
        <p:txBody>
          <a:bodyPr rtlCol="0"/>
          <a:lstStyle/>
          <a:p>
            <a:r>
              <a:rPr kumimoji="0" lang="nl-NL"/>
              <a:t>Klik om de stijl te bewerken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065CBCE1-197F-4C99-A026-FB107DE07780}" type="datetimeFigureOut">
              <a:rPr lang="nl-NL" smtClean="0"/>
              <a:pPr/>
              <a:t>31-1-2021</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2678FC06-2A46-4ED3-A5BF-4943BC6D6C90}" type="slidenum">
              <a:rPr lang="nl-NL" smtClean="0"/>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bg>
      <p:bgRef idx="1003">
        <a:schemeClr val="bg1"/>
      </p:bgRef>
    </p:bg>
    <p:spTree>
      <p:nvGrpSpPr>
        <p:cNvPr id="1" name=""/>
        <p:cNvGrpSpPr/>
        <p:nvPr/>
      </p:nvGrpSpPr>
      <p:grpSpPr>
        <a:xfrm>
          <a:off x="0" y="0"/>
          <a:ext cx="0" cy="0"/>
          <a:chOff x="0" y="0"/>
          <a:chExt cx="0" cy="0"/>
        </a:xfrm>
      </p:grpSpPr>
      <p:sp>
        <p:nvSpPr>
          <p:cNvPr id="2" name="Titel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nl-NL"/>
              <a:t>Klik om de stijl te bewerken</a:t>
            </a:r>
            <a:endParaRPr kumimoji="0" lang="en-US"/>
          </a:p>
        </p:txBody>
      </p:sp>
      <p:sp>
        <p:nvSpPr>
          <p:cNvPr id="3" name="Tijdelijke aanduiding voor tekst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nl-NL"/>
              <a:t>Klik om de modelstijlen te bewerken</a:t>
            </a:r>
          </a:p>
        </p:txBody>
      </p:sp>
      <p:sp>
        <p:nvSpPr>
          <p:cNvPr id="4" name="Tijdelijke aanduiding voor inhoud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nl-NL"/>
              <a:t>Klik om de modelstijlen te bewerken</a:t>
            </a:r>
          </a:p>
          <a:p>
            <a:pPr lvl="1" eaLnBrk="1" latinLnBrk="0" hangingPunct="1"/>
            <a:r>
              <a:rPr lang="nl-NL"/>
              <a:t>Tweede niveau</a:t>
            </a:r>
          </a:p>
          <a:p>
            <a:pPr lvl="2" eaLnBrk="1" latinLnBrk="0" hangingPunct="1"/>
            <a:r>
              <a:rPr lang="nl-NL"/>
              <a:t>Derde niveau</a:t>
            </a:r>
          </a:p>
          <a:p>
            <a:pPr lvl="3" eaLnBrk="1" latinLnBrk="0" hangingPunct="1"/>
            <a:r>
              <a:rPr lang="nl-NL"/>
              <a:t>Vierde niveau</a:t>
            </a:r>
          </a:p>
          <a:p>
            <a:pPr lvl="4" eaLnBrk="1" latinLnBrk="0" hangingPunct="1"/>
            <a:r>
              <a:rPr lang="nl-NL"/>
              <a:t>Vijfde niveau</a:t>
            </a:r>
            <a:endParaRPr kumimoji="0" lang="en-US"/>
          </a:p>
        </p:txBody>
      </p:sp>
      <p:sp>
        <p:nvSpPr>
          <p:cNvPr id="5" name="Tijdelijke aanduiding voor datum 4"/>
          <p:cNvSpPr>
            <a:spLocks noGrp="1"/>
          </p:cNvSpPr>
          <p:nvPr>
            <p:ph type="dt" sz="half" idx="10"/>
          </p:nvPr>
        </p:nvSpPr>
        <p:spPr>
          <a:xfrm>
            <a:off x="6727032" y="6407944"/>
            <a:ext cx="1920240" cy="365760"/>
          </a:xfrm>
        </p:spPr>
        <p:txBody>
          <a:bodyPr/>
          <a:lstStyle/>
          <a:p>
            <a:fld id="{065CBCE1-197F-4C99-A026-FB107DE07780}" type="datetimeFigureOut">
              <a:rPr lang="nl-NL" smtClean="0"/>
              <a:pPr/>
              <a:t>31-1-2021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2678FC06-2A46-4ED3-A5BF-4943BC6D6C90}" type="slidenum">
              <a:rPr lang="nl-NL" smtClean="0"/>
              <a:pPr/>
              <a:t>‹nr.›</a:t>
            </a:fld>
            <a:endParaRPr lang="nl-NL"/>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bg>
      <p:bgRef idx="1002">
        <a:schemeClr val="bg1"/>
      </p:bgRef>
    </p:bg>
    <p:spTree>
      <p:nvGrpSpPr>
        <p:cNvPr id="1" name=""/>
        <p:cNvGrpSpPr/>
        <p:nvPr/>
      </p:nvGrpSpPr>
      <p:grpSpPr>
        <a:xfrm>
          <a:off x="0" y="0"/>
          <a:ext cx="0" cy="0"/>
          <a:chOff x="0" y="0"/>
          <a:chExt cx="0" cy="0"/>
        </a:xfrm>
      </p:grpSpPr>
      <p:sp>
        <p:nvSpPr>
          <p:cNvPr id="4" name="Tijdelijke aanduiding voor tekst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nl-NL"/>
              <a:t>Klik om de modelstijlen te bewerken</a:t>
            </a:r>
          </a:p>
        </p:txBody>
      </p:sp>
      <p:sp>
        <p:nvSpPr>
          <p:cNvPr id="3" name="Tijdelijke aanduiding voor afbeelding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nl-NL"/>
              <a:t>Klik op het pictogram als u een afbeelding wilt toevoegen</a:t>
            </a:r>
            <a:endParaRPr kumimoji="0" lang="en-US" dirty="0"/>
          </a:p>
        </p:txBody>
      </p:sp>
      <p:sp>
        <p:nvSpPr>
          <p:cNvPr id="5" name="Tijdelijke aanduiding voor datum 4"/>
          <p:cNvSpPr>
            <a:spLocks noGrp="1"/>
          </p:cNvSpPr>
          <p:nvPr>
            <p:ph type="dt" sz="half" idx="10"/>
          </p:nvPr>
        </p:nvSpPr>
        <p:spPr/>
        <p:txBody>
          <a:bodyPr/>
          <a:lstStyle>
            <a:lvl1pPr>
              <a:defRPr>
                <a:solidFill>
                  <a:schemeClr val="tx1"/>
                </a:solidFill>
              </a:defRPr>
            </a:lvl1pPr>
            <a:extLst/>
          </a:lstStyle>
          <a:p>
            <a:fld id="{065CBCE1-197F-4C99-A026-FB107DE07780}" type="datetimeFigureOut">
              <a:rPr lang="nl-NL" smtClean="0"/>
              <a:pPr/>
              <a:t>31-1-2021</a:t>
            </a:fld>
            <a:endParaRPr lang="nl-NL"/>
          </a:p>
        </p:txBody>
      </p:sp>
      <p:sp>
        <p:nvSpPr>
          <p:cNvPr id="6" name="Tijdelijke aanduiding voor voettekst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nl-NL"/>
          </a:p>
        </p:txBody>
      </p:sp>
      <p:sp>
        <p:nvSpPr>
          <p:cNvPr id="7" name="Tijdelijke aanduiding voor dianummer 6"/>
          <p:cNvSpPr>
            <a:spLocks noGrp="1"/>
          </p:cNvSpPr>
          <p:nvPr>
            <p:ph type="sldNum" sz="quarter" idx="12"/>
          </p:nvPr>
        </p:nvSpPr>
        <p:spPr/>
        <p:txBody>
          <a:bodyPr/>
          <a:lstStyle>
            <a:lvl1pPr>
              <a:defRPr>
                <a:solidFill>
                  <a:schemeClr val="tx1"/>
                </a:solidFill>
              </a:defRPr>
            </a:lvl1pPr>
            <a:extLst/>
          </a:lstStyle>
          <a:p>
            <a:fld id="{2678FC06-2A46-4ED3-A5BF-4943BC6D6C90}" type="slidenum">
              <a:rPr lang="nl-NL" smtClean="0"/>
              <a:pPr/>
              <a:t>‹nr.›</a:t>
            </a:fld>
            <a:endParaRPr lang="nl-NL"/>
          </a:p>
        </p:txBody>
      </p:sp>
      <p:sp>
        <p:nvSpPr>
          <p:cNvPr id="2" name="Titel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nl-NL"/>
              <a:t>Klik om de stijl te bewerken</a:t>
            </a:r>
            <a:endParaRPr kumimoji="0" lang="en-US"/>
          </a:p>
        </p:txBody>
      </p:sp>
      <p:sp>
        <p:nvSpPr>
          <p:cNvPr id="8" name="Vrije v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Vrije v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hthoekige driehoek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Rechte verbindingslijn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Punthaak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Punthaak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Vrije v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Vrije v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echthoekige driehoek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Rechte verbindingslijn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jdelijke aanduiding voor titel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nl-NL"/>
              <a:t>Klik om de stijl te bewerken</a:t>
            </a:r>
            <a:endParaRPr kumimoji="0" lang="en-US"/>
          </a:p>
        </p:txBody>
      </p:sp>
      <p:sp>
        <p:nvSpPr>
          <p:cNvPr id="30" name="Tijdelijke aanduiding voor tekst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nl-NL"/>
              <a:t>Klik om de modelstijlen te bewerken</a:t>
            </a:r>
          </a:p>
          <a:p>
            <a:pPr lvl="1" eaLnBrk="1" latinLnBrk="0" hangingPunct="1"/>
            <a:r>
              <a:rPr kumimoji="0" lang="nl-NL"/>
              <a:t>Tweede niveau</a:t>
            </a:r>
          </a:p>
          <a:p>
            <a:pPr lvl="2" eaLnBrk="1" latinLnBrk="0" hangingPunct="1"/>
            <a:r>
              <a:rPr kumimoji="0" lang="nl-NL"/>
              <a:t>Derde niveau</a:t>
            </a:r>
          </a:p>
          <a:p>
            <a:pPr lvl="3" eaLnBrk="1" latinLnBrk="0" hangingPunct="1"/>
            <a:r>
              <a:rPr kumimoji="0" lang="nl-NL"/>
              <a:t>Vierde niveau</a:t>
            </a:r>
          </a:p>
          <a:p>
            <a:pPr lvl="4" eaLnBrk="1" latinLnBrk="0" hangingPunct="1"/>
            <a:r>
              <a:rPr kumimoji="0" lang="nl-NL"/>
              <a:t>Vijfde niveau</a:t>
            </a:r>
            <a:endParaRPr kumimoji="0" lang="en-US"/>
          </a:p>
        </p:txBody>
      </p:sp>
      <p:sp>
        <p:nvSpPr>
          <p:cNvPr id="10" name="Tijdelijke aanduiding voor datum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065CBCE1-197F-4C99-A026-FB107DE07780}" type="datetimeFigureOut">
              <a:rPr lang="nl-NL" smtClean="0"/>
              <a:pPr/>
              <a:t>31-1-2021</a:t>
            </a:fld>
            <a:endParaRPr lang="nl-NL"/>
          </a:p>
        </p:txBody>
      </p:sp>
      <p:sp>
        <p:nvSpPr>
          <p:cNvPr id="22" name="Tijdelijke aanduiding voor voettekst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nl-NL"/>
          </a:p>
        </p:txBody>
      </p:sp>
      <p:sp>
        <p:nvSpPr>
          <p:cNvPr id="18" name="Tijdelijke aanduiding voor dianumm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2678FC06-2A46-4ED3-A5BF-4943BC6D6C90}" type="slidenum">
              <a:rPr lang="nl-NL" smtClean="0"/>
              <a:pPr/>
              <a:t>‹nr.›</a:t>
            </a:fld>
            <a:endParaRPr lang="nl-NL"/>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0u0RQk2Z1-o"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9.gif"/><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www.youtube.com/watch?v=0u0RQk2Z1-o"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12.jpeg"/><Relationship Id="rId5" Type="http://schemas.openxmlformats.org/officeDocument/2006/relationships/image" Target="../media/image11.jpeg"/><Relationship Id="rId4"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2" y="1481328"/>
            <a:ext cx="8507288" cy="4525963"/>
          </a:xfrm>
        </p:spPr>
        <p:txBody>
          <a:bodyPr>
            <a:normAutofit/>
          </a:bodyPr>
          <a:lstStyle/>
          <a:p>
            <a:pPr marL="109728" indent="0">
              <a:buNone/>
            </a:pPr>
            <a:r>
              <a:rPr lang="nl-NL" sz="2600" dirty="0"/>
              <a:t>De lessenserie is onderdeel van een wetenschappelijk onderzoek. Daarom is een ‘nulmeting’ (</a:t>
            </a:r>
            <a:r>
              <a:rPr lang="nl-NL" sz="2600"/>
              <a:t>je antwoorden op een </a:t>
            </a:r>
            <a:r>
              <a:rPr lang="nl-NL" sz="2600" dirty="0"/>
              <a:t>vragenlijst vooraf) nodig. Dank voor je inbreng! </a:t>
            </a:r>
          </a:p>
          <a:p>
            <a:pPr marL="109728" indent="0">
              <a:buNone/>
            </a:pPr>
            <a:endParaRPr lang="nl-NL" sz="2600" dirty="0"/>
          </a:p>
          <a:p>
            <a:pPr marL="109728" indent="0">
              <a:buNone/>
            </a:pPr>
            <a:r>
              <a:rPr lang="nl-NL" sz="2600" dirty="0"/>
              <a:t>Vul de vragenlijst in.</a:t>
            </a:r>
          </a:p>
          <a:p>
            <a:pPr marL="109728" indent="0">
              <a:buNone/>
            </a:pPr>
            <a:endParaRPr lang="nl-NL" sz="2600" dirty="0">
              <a:solidFill>
                <a:srgbClr val="FF0000"/>
              </a:solidFill>
            </a:endParaRPr>
          </a:p>
          <a:p>
            <a:pPr marL="109728" indent="0">
              <a:buNone/>
            </a:pPr>
            <a:r>
              <a:rPr lang="nl-NL" sz="2000" dirty="0">
                <a:solidFill>
                  <a:srgbClr val="FF0000"/>
                </a:solidFill>
              </a:rPr>
              <a:t>!! Belangrijk: doe het ALLEEN. Je kunt het niet ‘fout’ doen. </a:t>
            </a:r>
            <a:endParaRPr lang="en-US" sz="2000" dirty="0">
              <a:solidFill>
                <a:srgbClr val="FF0000"/>
              </a:solidFill>
            </a:endParaRPr>
          </a:p>
        </p:txBody>
      </p:sp>
      <p:sp>
        <p:nvSpPr>
          <p:cNvPr id="3" name="Title 2"/>
          <p:cNvSpPr>
            <a:spLocks noGrp="1"/>
          </p:cNvSpPr>
          <p:nvPr>
            <p:ph type="title"/>
          </p:nvPr>
        </p:nvSpPr>
        <p:spPr/>
        <p:txBody>
          <a:bodyPr/>
          <a:lstStyle/>
          <a:p>
            <a:r>
              <a:rPr lang="nl-NL" dirty="0"/>
              <a:t>Voor we echt beginnen…</a:t>
            </a:r>
            <a:endParaRPr lang="en-US" dirty="0"/>
          </a:p>
        </p:txBody>
      </p:sp>
    </p:spTree>
    <p:extLst>
      <p:ext uri="{BB962C8B-B14F-4D97-AF65-F5344CB8AC3E}">
        <p14:creationId xmlns:p14="http://schemas.microsoft.com/office/powerpoint/2010/main" val="5943888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endParaRPr lang="nl-NL" dirty="0"/>
          </a:p>
          <a:p>
            <a:pPr marL="109728" indent="0">
              <a:buNone/>
            </a:pPr>
            <a:r>
              <a:rPr lang="nl-NL" dirty="0"/>
              <a:t>Maak een keuze:</a:t>
            </a:r>
          </a:p>
          <a:p>
            <a:pPr marL="109728" indent="0">
              <a:buNone/>
            </a:pPr>
            <a:endParaRPr lang="nl-NL" dirty="0"/>
          </a:p>
          <a:p>
            <a:pPr marL="624078" indent="-514350">
              <a:buFont typeface="+mj-lt"/>
              <a:buAutoNum type="arabicPeriod"/>
            </a:pPr>
            <a:r>
              <a:rPr lang="nl-NL" dirty="0"/>
              <a:t>Interview in drietallen: zie werkblad 1</a:t>
            </a:r>
          </a:p>
          <a:p>
            <a:pPr marL="624078" indent="-514350">
              <a:buFont typeface="+mj-lt"/>
              <a:buAutoNum type="arabicPeriod"/>
            </a:pPr>
            <a:endParaRPr lang="nl-NL" dirty="0"/>
          </a:p>
          <a:p>
            <a:pPr marL="624078" indent="-514350">
              <a:buFont typeface="+mj-lt"/>
              <a:buAutoNum type="arabicPeriod"/>
            </a:pPr>
            <a:r>
              <a:rPr lang="nl-NL" dirty="0"/>
              <a:t>Bronnenstudie: zie werkblad 2</a:t>
            </a:r>
          </a:p>
          <a:p>
            <a:pPr marL="624078" indent="-514350">
              <a:buFont typeface="+mj-lt"/>
              <a:buAutoNum type="arabicPeriod"/>
            </a:pPr>
            <a:endParaRPr lang="nl-NL" dirty="0"/>
          </a:p>
          <a:p>
            <a:pPr marL="624078" indent="-514350">
              <a:buFont typeface="+mj-lt"/>
              <a:buAutoNum type="arabicPeriod"/>
            </a:pPr>
            <a:r>
              <a:rPr lang="nl-NL" dirty="0"/>
              <a:t>Creatief met toekomst: zie werkblad 3</a:t>
            </a:r>
          </a:p>
          <a:p>
            <a:pPr marL="109728" indent="0">
              <a:buNone/>
            </a:pPr>
            <a:endParaRPr lang="en-US" dirty="0"/>
          </a:p>
        </p:txBody>
      </p:sp>
      <p:sp>
        <p:nvSpPr>
          <p:cNvPr id="3" name="Title 2"/>
          <p:cNvSpPr>
            <a:spLocks noGrp="1"/>
          </p:cNvSpPr>
          <p:nvPr>
            <p:ph type="title"/>
          </p:nvPr>
        </p:nvSpPr>
        <p:spPr/>
        <p:txBody>
          <a:bodyPr/>
          <a:lstStyle/>
          <a:p>
            <a:r>
              <a:rPr lang="nl-NL" dirty="0"/>
              <a:t>2. keuzeopdracht</a:t>
            </a:r>
            <a:endParaRPr lang="en-US" dirty="0"/>
          </a:p>
        </p:txBody>
      </p:sp>
    </p:spTree>
    <p:extLst>
      <p:ext uri="{BB962C8B-B14F-4D97-AF65-F5344CB8AC3E}">
        <p14:creationId xmlns:p14="http://schemas.microsoft.com/office/powerpoint/2010/main" val="21584772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CB69DC9C-435D-4BD0-9F88-118B66345512}"/>
              </a:ext>
            </a:extLst>
          </p:cNvPr>
          <p:cNvSpPr>
            <a:spLocks noGrp="1"/>
          </p:cNvSpPr>
          <p:nvPr>
            <p:ph idx="1"/>
          </p:nvPr>
        </p:nvSpPr>
        <p:spPr>
          <a:xfrm>
            <a:off x="179512" y="1268760"/>
            <a:ext cx="9073008" cy="5688632"/>
          </a:xfrm>
        </p:spPr>
        <p:txBody>
          <a:bodyPr>
            <a:normAutofit/>
          </a:bodyPr>
          <a:lstStyle/>
          <a:p>
            <a:pPr marL="109728" indent="0">
              <a:buNone/>
            </a:pPr>
            <a:r>
              <a:rPr lang="nl-NL" dirty="0"/>
              <a:t>Wat levert dit op? </a:t>
            </a:r>
          </a:p>
          <a:p>
            <a:pPr>
              <a:buFontTx/>
              <a:buChar char="-"/>
            </a:pPr>
            <a:r>
              <a:rPr lang="nl-NL" dirty="0"/>
              <a:t>Aan informatie/</a:t>
            </a:r>
            <a:r>
              <a:rPr lang="nl-NL" b="1" dirty="0">
                <a:solidFill>
                  <a:schemeClr val="accent4"/>
                </a:solidFill>
              </a:rPr>
              <a:t>kennis</a:t>
            </a:r>
            <a:r>
              <a:rPr lang="nl-NL" dirty="0"/>
              <a:t>?</a:t>
            </a:r>
          </a:p>
          <a:p>
            <a:pPr>
              <a:buFontTx/>
              <a:buChar char="-"/>
            </a:pPr>
            <a:r>
              <a:rPr lang="nl-NL" dirty="0"/>
              <a:t>Aan creatieve </a:t>
            </a:r>
            <a:r>
              <a:rPr lang="nl-NL" b="1" dirty="0">
                <a:solidFill>
                  <a:schemeClr val="accent4"/>
                </a:solidFill>
              </a:rPr>
              <a:t>ideeën</a:t>
            </a:r>
            <a:r>
              <a:rPr lang="nl-NL" dirty="0"/>
              <a:t>?</a:t>
            </a:r>
          </a:p>
          <a:p>
            <a:pPr>
              <a:buFontTx/>
              <a:buChar char="-"/>
            </a:pPr>
            <a:r>
              <a:rPr lang="nl-NL" dirty="0"/>
              <a:t>Aan helderheid over </a:t>
            </a:r>
            <a:r>
              <a:rPr lang="nl-NL" b="1" dirty="0">
                <a:solidFill>
                  <a:schemeClr val="accent4"/>
                </a:solidFill>
              </a:rPr>
              <a:t>waarden</a:t>
            </a:r>
            <a:r>
              <a:rPr lang="nl-NL" dirty="0"/>
              <a:t>/ wat je belangrijk vindt? </a:t>
            </a:r>
          </a:p>
          <a:p>
            <a:pPr>
              <a:buFontTx/>
              <a:buChar char="-"/>
            </a:pPr>
            <a:endParaRPr lang="nl-NL" dirty="0"/>
          </a:p>
          <a:p>
            <a:pPr marL="109728" indent="0">
              <a:buNone/>
            </a:pPr>
            <a:r>
              <a:rPr lang="nl-NL" dirty="0"/>
              <a:t>4. Huiswerk: </a:t>
            </a:r>
          </a:p>
          <a:p>
            <a:pPr marL="594360" indent="-457200">
              <a:buFont typeface="+mj-lt"/>
              <a:buAutoNum type="arabicPeriod"/>
            </a:pPr>
            <a:r>
              <a:rPr lang="nl-NL" sz="1800" dirty="0"/>
              <a:t>lees de 3 A4-tjes met toekomstverkenningen;</a:t>
            </a:r>
          </a:p>
          <a:p>
            <a:pPr marL="594360" indent="-457200">
              <a:buFont typeface="+mj-lt"/>
              <a:buAutoNum type="arabicPeriod"/>
            </a:pPr>
            <a:r>
              <a:rPr lang="nl-NL" sz="1800" dirty="0"/>
              <a:t>Selecteer een optimistisch element van de geschetste toekomsten;</a:t>
            </a:r>
          </a:p>
          <a:p>
            <a:pPr marL="594360" indent="-457200">
              <a:buFont typeface="+mj-lt"/>
              <a:buAutoNum type="arabicPeriod"/>
            </a:pPr>
            <a:r>
              <a:rPr lang="nl-NL" sz="1800" dirty="0"/>
              <a:t>Selecteer een pessimistisch element van de geschetste toekomsten;</a:t>
            </a:r>
          </a:p>
          <a:p>
            <a:pPr marL="594360" indent="-457200">
              <a:buFont typeface="+mj-lt"/>
              <a:buAutoNum type="arabicPeriod"/>
            </a:pPr>
            <a:r>
              <a:rPr lang="nl-NL" sz="1800" dirty="0"/>
              <a:t>Bedenk wat het voor de bewoners van de stad van de toekomst betekent, als de bij 2 en 3 gekozen elementen waarheid worden. </a:t>
            </a:r>
          </a:p>
          <a:p>
            <a:pPr marL="594360" indent="-457200">
              <a:buFont typeface="+mj-lt"/>
              <a:buAutoNum type="arabicPeriod"/>
            </a:pPr>
            <a:endParaRPr lang="nl-NL" dirty="0"/>
          </a:p>
          <a:p>
            <a:pPr>
              <a:buFontTx/>
              <a:buChar char="-"/>
            </a:pPr>
            <a:endParaRPr lang="nl-NL" dirty="0"/>
          </a:p>
          <a:p>
            <a:pPr>
              <a:buFontTx/>
              <a:buChar char="-"/>
            </a:pPr>
            <a:endParaRPr lang="nl-NL" dirty="0"/>
          </a:p>
          <a:p>
            <a:pPr>
              <a:buFontTx/>
              <a:buChar char="-"/>
            </a:pPr>
            <a:endParaRPr lang="nl-NL" dirty="0"/>
          </a:p>
          <a:p>
            <a:pPr>
              <a:buFontTx/>
              <a:buChar char="-"/>
            </a:pPr>
            <a:endParaRPr lang="en-US" dirty="0"/>
          </a:p>
        </p:txBody>
      </p:sp>
      <p:sp>
        <p:nvSpPr>
          <p:cNvPr id="3" name="Titel 2">
            <a:extLst>
              <a:ext uri="{FF2B5EF4-FFF2-40B4-BE49-F238E27FC236}">
                <a16:creationId xmlns:a16="http://schemas.microsoft.com/office/drawing/2014/main" id="{B1B22619-21A1-48E5-9A52-E5AA8BEEB5EB}"/>
              </a:ext>
            </a:extLst>
          </p:cNvPr>
          <p:cNvSpPr>
            <a:spLocks noGrp="1"/>
          </p:cNvSpPr>
          <p:nvPr>
            <p:ph type="title"/>
          </p:nvPr>
        </p:nvSpPr>
        <p:spPr>
          <a:xfrm>
            <a:off x="457200" y="274638"/>
            <a:ext cx="8229600" cy="634082"/>
          </a:xfrm>
        </p:spPr>
        <p:txBody>
          <a:bodyPr>
            <a:normAutofit fontScale="90000"/>
          </a:bodyPr>
          <a:lstStyle/>
          <a:p>
            <a:r>
              <a:rPr lang="nl-NL" dirty="0"/>
              <a:t>3. Nabespreking	</a:t>
            </a:r>
            <a:endParaRPr lang="en-US" dirty="0"/>
          </a:p>
        </p:txBody>
      </p:sp>
    </p:spTree>
    <p:extLst>
      <p:ext uri="{BB962C8B-B14F-4D97-AF65-F5344CB8AC3E}">
        <p14:creationId xmlns:p14="http://schemas.microsoft.com/office/powerpoint/2010/main" val="31671578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p>
        </p:txBody>
      </p:sp>
      <p:sp>
        <p:nvSpPr>
          <p:cNvPr id="3" name="Title 2"/>
          <p:cNvSpPr>
            <a:spLocks noGrp="1"/>
          </p:cNvSpPr>
          <p:nvPr>
            <p:ph type="title"/>
          </p:nvPr>
        </p:nvSpPr>
        <p:spPr/>
        <p:txBody>
          <a:bodyPr/>
          <a:lstStyle/>
          <a:p>
            <a:endParaRPr lang="en-US"/>
          </a:p>
        </p:txBody>
      </p:sp>
      <p:pic>
        <p:nvPicPr>
          <p:cNvPr id="4" name="Picture 2" descr="C:\Users\irispauw\Documents\IPAB\fase 3 UCU\afbeeldingen\stad in glazen bol.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
        <p:nvSpPr>
          <p:cNvPr id="6" name="Rectangle 5"/>
          <p:cNvSpPr/>
          <p:nvPr/>
        </p:nvSpPr>
        <p:spPr>
          <a:xfrm>
            <a:off x="107504" y="479987"/>
            <a:ext cx="8334672" cy="1938992"/>
          </a:xfrm>
          <a:prstGeom prst="rect">
            <a:avLst/>
          </a:prstGeom>
        </p:spPr>
        <p:txBody>
          <a:bodyPr wrap="square">
            <a:spAutoFit/>
          </a:bodyPr>
          <a:lstStyle/>
          <a:p>
            <a:r>
              <a:rPr lang="nl-NL" sz="2800" b="1" dirty="0">
                <a:solidFill>
                  <a:schemeClr val="bg1"/>
                </a:solidFill>
              </a:rPr>
              <a:t>Lessenserie</a:t>
            </a:r>
          </a:p>
          <a:p>
            <a:r>
              <a:rPr lang="nl-NL" sz="2800" b="1" dirty="0">
                <a:solidFill>
                  <a:schemeClr val="bg1"/>
                </a:solidFill>
              </a:rPr>
              <a:t>Scenario’s voor de stad van de toekomst</a:t>
            </a:r>
            <a:endParaRPr lang="en-US" sz="2800" b="1" dirty="0">
              <a:solidFill>
                <a:schemeClr val="bg1"/>
              </a:solidFill>
            </a:endParaRPr>
          </a:p>
          <a:p>
            <a:r>
              <a:rPr lang="en-US" sz="2800" b="1" dirty="0">
                <a:solidFill>
                  <a:schemeClr val="bg1"/>
                </a:solidFill>
              </a:rPr>
              <a:t>Les 1 </a:t>
            </a:r>
          </a:p>
          <a:p>
            <a:endParaRPr lang="en-US" dirty="0">
              <a:solidFill>
                <a:schemeClr val="bg1"/>
              </a:solidFill>
            </a:endParaRPr>
          </a:p>
          <a:p>
            <a:endParaRPr lang="nl-NL" dirty="0">
              <a:solidFill>
                <a:schemeClr val="bg1"/>
              </a:solidFill>
            </a:endParaRPr>
          </a:p>
        </p:txBody>
      </p:sp>
    </p:spTree>
    <p:extLst>
      <p:ext uri="{BB962C8B-B14F-4D97-AF65-F5344CB8AC3E}">
        <p14:creationId xmlns:p14="http://schemas.microsoft.com/office/powerpoint/2010/main" val="16169753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p:txBody>
          <a:bodyPr/>
          <a:lstStyle/>
          <a:p>
            <a:pPr marL="624078" indent="-514350">
              <a:buFont typeface="+mj-lt"/>
              <a:buAutoNum type="arabicPeriod"/>
            </a:pPr>
            <a:r>
              <a:rPr lang="en-US" dirty="0" err="1"/>
              <a:t>Doel</a:t>
            </a:r>
            <a:r>
              <a:rPr lang="en-US" dirty="0"/>
              <a:t> </a:t>
            </a:r>
            <a:r>
              <a:rPr lang="en-US" dirty="0" err="1"/>
              <a:t>en</a:t>
            </a:r>
            <a:r>
              <a:rPr lang="en-US" dirty="0"/>
              <a:t> </a:t>
            </a:r>
            <a:r>
              <a:rPr lang="en-US" dirty="0" err="1"/>
              <a:t>aanpak</a:t>
            </a:r>
            <a:r>
              <a:rPr lang="en-US" dirty="0"/>
              <a:t> van de </a:t>
            </a:r>
            <a:r>
              <a:rPr lang="en-US" dirty="0" err="1"/>
              <a:t>serie</a:t>
            </a:r>
            <a:endParaRPr lang="en-US" dirty="0"/>
          </a:p>
          <a:p>
            <a:pPr marL="624078" indent="-514350">
              <a:buFont typeface="+mj-lt"/>
              <a:buAutoNum type="arabicPeriod"/>
            </a:pPr>
            <a:endParaRPr lang="en-US" dirty="0"/>
          </a:p>
          <a:p>
            <a:pPr marL="624078" indent="-514350">
              <a:buFont typeface="+mj-lt"/>
              <a:buAutoNum type="arabicPeriod"/>
            </a:pPr>
            <a:r>
              <a:rPr lang="en-US" dirty="0" err="1"/>
              <a:t>Aan</a:t>
            </a:r>
            <a:r>
              <a:rPr lang="en-US" dirty="0"/>
              <a:t> de slag: </a:t>
            </a:r>
            <a:r>
              <a:rPr lang="en-US" dirty="0" err="1"/>
              <a:t>keuzeopdracht</a:t>
            </a:r>
            <a:endParaRPr lang="en-US" dirty="0"/>
          </a:p>
          <a:p>
            <a:pPr marL="624078" indent="-514350">
              <a:buFont typeface="+mj-lt"/>
              <a:buAutoNum type="arabicPeriod"/>
            </a:pPr>
            <a:endParaRPr lang="en-US" dirty="0"/>
          </a:p>
          <a:p>
            <a:pPr marL="624078" indent="-514350">
              <a:buFont typeface="+mj-lt"/>
              <a:buAutoNum type="arabicPeriod"/>
            </a:pPr>
            <a:r>
              <a:rPr lang="en-US" dirty="0" err="1"/>
              <a:t>Nabespreken</a:t>
            </a:r>
            <a:r>
              <a:rPr lang="en-US" dirty="0"/>
              <a:t> </a:t>
            </a:r>
            <a:r>
              <a:rPr lang="en-US"/>
              <a:t>van de keuzeopdracht</a:t>
            </a:r>
            <a:endParaRPr lang="en-US" dirty="0"/>
          </a:p>
          <a:p>
            <a:pPr marL="624078" indent="-514350">
              <a:buFont typeface="+mj-lt"/>
              <a:buAutoNum type="arabicPeriod"/>
            </a:pPr>
            <a:endParaRPr lang="en-US" dirty="0"/>
          </a:p>
          <a:p>
            <a:pPr marL="624078" indent="-514350">
              <a:buFont typeface="+mj-lt"/>
              <a:buAutoNum type="arabicPeriod"/>
            </a:pPr>
            <a:r>
              <a:rPr lang="en-US" dirty="0" err="1"/>
              <a:t>Huiswerk</a:t>
            </a:r>
            <a:endParaRPr lang="nl-NL" dirty="0"/>
          </a:p>
        </p:txBody>
      </p:sp>
      <p:sp>
        <p:nvSpPr>
          <p:cNvPr id="2" name="Title 1"/>
          <p:cNvSpPr>
            <a:spLocks noGrp="1"/>
          </p:cNvSpPr>
          <p:nvPr>
            <p:ph type="title"/>
          </p:nvPr>
        </p:nvSpPr>
        <p:spPr/>
        <p:txBody>
          <a:bodyPr/>
          <a:lstStyle/>
          <a:p>
            <a:r>
              <a:rPr lang="en-US" dirty="0"/>
              <a:t>Agenda</a:t>
            </a:r>
            <a:endParaRPr lang="nl-NL" dirty="0"/>
          </a:p>
        </p:txBody>
      </p:sp>
    </p:spTree>
    <p:extLst>
      <p:ext uri="{BB962C8B-B14F-4D97-AF65-F5344CB8AC3E}">
        <p14:creationId xmlns:p14="http://schemas.microsoft.com/office/powerpoint/2010/main" val="8228658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Public\Pictures\Sample Pictures\ov-simmons10.gif"/>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755576" y="631620"/>
            <a:ext cx="7056784" cy="5314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5652120" y="5589240"/>
            <a:ext cx="2736304" cy="461665"/>
          </a:xfrm>
          <a:prstGeom prst="rect">
            <a:avLst/>
          </a:prstGeom>
          <a:solidFill>
            <a:schemeClr val="accent1"/>
          </a:solidFill>
        </p:spPr>
        <p:txBody>
          <a:bodyPr wrap="square" rtlCol="0">
            <a:spAutoFit/>
          </a:bodyPr>
          <a:lstStyle/>
          <a:p>
            <a:r>
              <a:rPr lang="nl-NL" sz="1200" dirty="0"/>
              <a:t>Bron: Club van Rome (1972), </a:t>
            </a:r>
            <a:r>
              <a:rPr lang="nl-NL" sz="1200" i="1" dirty="0"/>
              <a:t>Grenzen aan groei</a:t>
            </a:r>
            <a:endParaRPr lang="en-US" sz="1200" i="1" dirty="0"/>
          </a:p>
        </p:txBody>
      </p:sp>
    </p:spTree>
    <p:extLst>
      <p:ext uri="{BB962C8B-B14F-4D97-AF65-F5344CB8AC3E}">
        <p14:creationId xmlns:p14="http://schemas.microsoft.com/office/powerpoint/2010/main" val="15391539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xfrm>
            <a:off x="323528" y="274638"/>
            <a:ext cx="8640960" cy="1143000"/>
          </a:xfrm>
        </p:spPr>
        <p:txBody>
          <a:bodyPr>
            <a:normAutofit/>
          </a:bodyPr>
          <a:lstStyle/>
          <a:p>
            <a:r>
              <a:rPr lang="nl-NL" dirty="0"/>
              <a:t>Breder perspectief: tijd</a:t>
            </a:r>
          </a:p>
        </p:txBody>
      </p:sp>
      <p:cxnSp>
        <p:nvCxnSpPr>
          <p:cNvPr id="5" name="Straight Connector 4"/>
          <p:cNvCxnSpPr/>
          <p:nvPr/>
        </p:nvCxnSpPr>
        <p:spPr>
          <a:xfrm>
            <a:off x="827584" y="2276872"/>
            <a:ext cx="7344816"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TextBox 5">
            <a:hlinkClick r:id="rId3"/>
          </p:cNvPr>
          <p:cNvSpPr txBox="1"/>
          <p:nvPr/>
        </p:nvSpPr>
        <p:spPr>
          <a:xfrm>
            <a:off x="539552" y="2636912"/>
            <a:ext cx="1224136" cy="369332"/>
          </a:xfrm>
          <a:prstGeom prst="rect">
            <a:avLst/>
          </a:prstGeom>
          <a:noFill/>
        </p:spPr>
        <p:txBody>
          <a:bodyPr wrap="square" rtlCol="0">
            <a:spAutoFit/>
          </a:bodyPr>
          <a:lstStyle/>
          <a:p>
            <a:r>
              <a:rPr lang="nl-NL" dirty="0"/>
              <a:t>Toen:</a:t>
            </a:r>
          </a:p>
        </p:txBody>
      </p:sp>
      <p:sp>
        <p:nvSpPr>
          <p:cNvPr id="7" name="TextBox 6"/>
          <p:cNvSpPr txBox="1"/>
          <p:nvPr/>
        </p:nvSpPr>
        <p:spPr>
          <a:xfrm>
            <a:off x="3995936" y="2648841"/>
            <a:ext cx="1368152" cy="369332"/>
          </a:xfrm>
          <a:prstGeom prst="rect">
            <a:avLst/>
          </a:prstGeom>
          <a:noFill/>
        </p:spPr>
        <p:txBody>
          <a:bodyPr wrap="square" rtlCol="0">
            <a:spAutoFit/>
          </a:bodyPr>
          <a:lstStyle/>
          <a:p>
            <a:r>
              <a:rPr lang="nl-NL" dirty="0"/>
              <a:t>Nu </a:t>
            </a:r>
            <a:endParaRPr lang="en-US" dirty="0"/>
          </a:p>
        </p:txBody>
      </p:sp>
      <p:sp>
        <p:nvSpPr>
          <p:cNvPr id="8" name="TextBox 7"/>
          <p:cNvSpPr txBox="1"/>
          <p:nvPr/>
        </p:nvSpPr>
        <p:spPr>
          <a:xfrm>
            <a:off x="7444649" y="2604646"/>
            <a:ext cx="1091966" cy="369332"/>
          </a:xfrm>
          <a:prstGeom prst="rect">
            <a:avLst/>
          </a:prstGeom>
          <a:noFill/>
        </p:spPr>
        <p:txBody>
          <a:bodyPr wrap="none" rtlCol="0">
            <a:spAutoFit/>
          </a:bodyPr>
          <a:lstStyle/>
          <a:p>
            <a:r>
              <a:rPr lang="nl-NL" dirty="0"/>
              <a:t>Straks…</a:t>
            </a:r>
            <a:endParaRPr lang="en-US" dirty="0"/>
          </a:p>
        </p:txBody>
      </p:sp>
      <p:cxnSp>
        <p:nvCxnSpPr>
          <p:cNvPr id="10" name="Straight Connector 9"/>
          <p:cNvCxnSpPr/>
          <p:nvPr/>
        </p:nvCxnSpPr>
        <p:spPr>
          <a:xfrm>
            <a:off x="827584" y="2276872"/>
            <a:ext cx="0" cy="371969"/>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4283968" y="2204864"/>
            <a:ext cx="0" cy="399782"/>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8172400" y="2276872"/>
            <a:ext cx="0" cy="185984"/>
          </a:xfrm>
          <a:prstGeom prst="line">
            <a:avLst/>
          </a:prstGeom>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179512" y="5157192"/>
            <a:ext cx="7437182" cy="369332"/>
          </a:xfrm>
          <a:prstGeom prst="rect">
            <a:avLst/>
          </a:prstGeom>
          <a:noFill/>
        </p:spPr>
        <p:txBody>
          <a:bodyPr wrap="square" rtlCol="0">
            <a:spAutoFit/>
          </a:bodyPr>
          <a:lstStyle/>
          <a:p>
            <a:r>
              <a:rPr lang="en-US" dirty="0">
                <a:hlinkClick r:id="rId3"/>
              </a:rPr>
              <a:t>https://www.youtube.com/watch?v=0u0RQk2Z1-o</a:t>
            </a:r>
            <a:endParaRPr lang="en-US" dirty="0"/>
          </a:p>
        </p:txBody>
      </p:sp>
      <p:cxnSp>
        <p:nvCxnSpPr>
          <p:cNvPr id="17" name="Straight Arrow Connector 16"/>
          <p:cNvCxnSpPr/>
          <p:nvPr/>
        </p:nvCxnSpPr>
        <p:spPr>
          <a:xfrm>
            <a:off x="827584" y="2924944"/>
            <a:ext cx="0" cy="218321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1026" name="Picture 2" descr="U:\a3\beeldmateriaal\mobiele_telefoons-300x193.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35896" y="3356992"/>
            <a:ext cx="1734714" cy="1152128"/>
          </a:xfrm>
          <a:prstGeom prst="rect">
            <a:avLst/>
          </a:prstGeom>
          <a:noFill/>
          <a:extLst>
            <a:ext uri="{909E8E84-426E-40DD-AFC4-6F175D3DCCD1}">
              <a14:hiddenFill xmlns:a14="http://schemas.microsoft.com/office/drawing/2010/main">
                <a:solidFill>
                  <a:srgbClr val="FFFFFF"/>
                </a:solidFill>
              </a14:hiddenFill>
            </a:ext>
          </a:extLst>
        </p:spPr>
      </p:pic>
      <p:pic>
        <p:nvPicPr>
          <p:cNvPr id="27" name="Picture 3" descr="C:\Users\Public\Pictures\ouderwetse mobiel.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32114" y="3429000"/>
            <a:ext cx="1463148" cy="86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H:\Documents\My Pictures\gsm van de toekomst.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876256" y="3069120"/>
            <a:ext cx="1979381" cy="1440000"/>
          </a:xfrm>
          <a:prstGeom prst="rect">
            <a:avLst/>
          </a:prstGeom>
          <a:noFill/>
          <a:extLst>
            <a:ext uri="{909E8E84-426E-40DD-AFC4-6F175D3DCCD1}">
              <a14:hiddenFill xmlns:a14="http://schemas.microsoft.com/office/drawing/2010/main">
                <a:solidFill>
                  <a:srgbClr val="FFFFFF"/>
                </a:solidFill>
              </a14:hiddenFill>
            </a:ext>
          </a:extLst>
        </p:spPr>
      </p:pic>
      <p:sp>
        <p:nvSpPr>
          <p:cNvPr id="4" name="Tijdelijke aanduiding voor inhoud 3">
            <a:extLst>
              <a:ext uri="{FF2B5EF4-FFF2-40B4-BE49-F238E27FC236}">
                <a16:creationId xmlns:a16="http://schemas.microsoft.com/office/drawing/2014/main" id="{EDAADB0A-D386-4721-AA59-759B2BEB900D}"/>
              </a:ext>
            </a:extLst>
          </p:cNvPr>
          <p:cNvSpPr>
            <a:spLocks noGrp="1"/>
          </p:cNvSpPr>
          <p:nvPr>
            <p:ph idx="1"/>
          </p:nvPr>
        </p:nvSpPr>
        <p:spPr/>
        <p:txBody>
          <a:bodyPr/>
          <a:lstStyle/>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510033"/>
            <a:ext cx="4730750" cy="4525963"/>
          </a:xfrm>
        </p:spPr>
        <p:txBody>
          <a:bodyPr>
            <a:normAutofit fontScale="92500" lnSpcReduction="10000"/>
          </a:bodyPr>
          <a:lstStyle/>
          <a:p>
            <a:pPr>
              <a:buFont typeface="Wingdings" panose="05000000000000000000" pitchFamily="2" charset="2"/>
              <a:buChar char="Ø"/>
            </a:pPr>
            <a:r>
              <a:rPr lang="en-US" sz="2400" dirty="0" err="1"/>
              <a:t>Veel</a:t>
            </a:r>
            <a:r>
              <a:rPr lang="en-US" sz="2400" dirty="0"/>
              <a:t> van de </a:t>
            </a:r>
            <a:r>
              <a:rPr lang="en-US" sz="2400" dirty="0" err="1"/>
              <a:t>toekomst</a:t>
            </a:r>
            <a:r>
              <a:rPr lang="en-US" sz="2400" dirty="0"/>
              <a:t> is </a:t>
            </a:r>
            <a:r>
              <a:rPr lang="en-US" sz="2400" dirty="0" err="1"/>
              <a:t>onbekend</a:t>
            </a:r>
            <a:r>
              <a:rPr lang="en-US" sz="2400" dirty="0"/>
              <a:t>;</a:t>
            </a:r>
          </a:p>
          <a:p>
            <a:pPr>
              <a:buFont typeface="Wingdings" panose="05000000000000000000" pitchFamily="2" charset="2"/>
              <a:buChar char="Ø"/>
            </a:pPr>
            <a:r>
              <a:rPr lang="en-US" sz="2400" dirty="0"/>
              <a:t>Maar </a:t>
            </a:r>
            <a:r>
              <a:rPr lang="en-US" sz="2400" dirty="0" err="1"/>
              <a:t>tegelijk</a:t>
            </a:r>
            <a:r>
              <a:rPr lang="en-US" sz="2400" dirty="0"/>
              <a:t> is </a:t>
            </a:r>
            <a:r>
              <a:rPr lang="en-US" sz="2400" dirty="0" err="1"/>
              <a:t>er</a:t>
            </a:r>
            <a:r>
              <a:rPr lang="en-US" sz="2400" dirty="0"/>
              <a:t> </a:t>
            </a:r>
            <a:r>
              <a:rPr lang="en-US" sz="2400" dirty="0" err="1"/>
              <a:t>ook</a:t>
            </a:r>
            <a:r>
              <a:rPr lang="en-US" sz="2400" dirty="0"/>
              <a:t> </a:t>
            </a:r>
            <a:r>
              <a:rPr lang="en-US" sz="2400" dirty="0" err="1"/>
              <a:t>veel</a:t>
            </a:r>
            <a:r>
              <a:rPr lang="en-US" sz="2400" dirty="0"/>
              <a:t> </a:t>
            </a:r>
            <a:r>
              <a:rPr lang="en-US" sz="2400" dirty="0" err="1"/>
              <a:t>betrouwbare</a:t>
            </a:r>
            <a:r>
              <a:rPr lang="en-US" sz="2400" dirty="0"/>
              <a:t> </a:t>
            </a:r>
            <a:r>
              <a:rPr lang="en-US" sz="2400" dirty="0" err="1"/>
              <a:t>kennis</a:t>
            </a:r>
            <a:r>
              <a:rPr lang="en-US" sz="2400" dirty="0"/>
              <a:t>; </a:t>
            </a:r>
          </a:p>
          <a:p>
            <a:pPr>
              <a:buFont typeface="Wingdings" panose="05000000000000000000" pitchFamily="2" charset="2"/>
              <a:buChar char="Ø"/>
            </a:pPr>
            <a:r>
              <a:rPr lang="en-US" sz="2400" dirty="0"/>
              <a:t>Die </a:t>
            </a:r>
            <a:r>
              <a:rPr lang="en-US" sz="2400" dirty="0" err="1"/>
              <a:t>bestaande</a:t>
            </a:r>
            <a:r>
              <a:rPr lang="en-US" sz="2400" dirty="0"/>
              <a:t> </a:t>
            </a:r>
            <a:r>
              <a:rPr lang="en-US" sz="2400" dirty="0" err="1"/>
              <a:t>kennis</a:t>
            </a:r>
            <a:r>
              <a:rPr lang="en-US" sz="2400" dirty="0"/>
              <a:t> </a:t>
            </a:r>
            <a:r>
              <a:rPr lang="en-US" sz="2400" dirty="0" err="1"/>
              <a:t>gaan</a:t>
            </a:r>
            <a:r>
              <a:rPr lang="en-US" sz="2400" dirty="0"/>
              <a:t> we </a:t>
            </a:r>
            <a:r>
              <a:rPr lang="en-US" sz="2400" dirty="0" err="1"/>
              <a:t>benutten</a:t>
            </a:r>
            <a:r>
              <a:rPr lang="en-US" sz="2400" dirty="0"/>
              <a:t> om </a:t>
            </a:r>
            <a:r>
              <a:rPr lang="en-US" sz="2400" dirty="0" err="1"/>
              <a:t>te</a:t>
            </a:r>
            <a:r>
              <a:rPr lang="en-US" sz="2400" dirty="0"/>
              <a:t> </a:t>
            </a:r>
            <a:r>
              <a:rPr lang="en-US" sz="2400" dirty="0" err="1">
                <a:solidFill>
                  <a:srgbClr val="FF0000"/>
                </a:solidFill>
              </a:rPr>
              <a:t>leren</a:t>
            </a:r>
            <a:r>
              <a:rPr lang="en-US" sz="2400" dirty="0">
                <a:solidFill>
                  <a:srgbClr val="FF0000"/>
                </a:solidFill>
              </a:rPr>
              <a:t> </a:t>
            </a:r>
            <a:r>
              <a:rPr lang="en-US" sz="2400" dirty="0" err="1">
                <a:solidFill>
                  <a:srgbClr val="FF0000"/>
                </a:solidFill>
              </a:rPr>
              <a:t>denken</a:t>
            </a:r>
            <a:r>
              <a:rPr lang="en-US" sz="2400" dirty="0">
                <a:solidFill>
                  <a:srgbClr val="FF0000"/>
                </a:solidFill>
              </a:rPr>
              <a:t> in scenario’s</a:t>
            </a:r>
            <a:r>
              <a:rPr lang="en-US" sz="2400" dirty="0"/>
              <a:t>; </a:t>
            </a:r>
          </a:p>
          <a:p>
            <a:pPr>
              <a:buFont typeface="Wingdings" panose="05000000000000000000" pitchFamily="2" charset="2"/>
              <a:buChar char="Ø"/>
            </a:pPr>
            <a:r>
              <a:rPr lang="en-US" sz="2400" dirty="0" err="1"/>
              <a:t>Vervolgens</a:t>
            </a:r>
            <a:r>
              <a:rPr lang="en-US" sz="2400" dirty="0"/>
              <a:t> </a:t>
            </a:r>
            <a:r>
              <a:rPr lang="en-US" sz="2400" dirty="0" err="1"/>
              <a:t>maken</a:t>
            </a:r>
            <a:r>
              <a:rPr lang="en-US" sz="2400" dirty="0"/>
              <a:t> we </a:t>
            </a:r>
            <a:r>
              <a:rPr lang="en-US" sz="2400" dirty="0" err="1"/>
              <a:t>hier</a:t>
            </a:r>
            <a:r>
              <a:rPr lang="en-US" sz="2400" dirty="0"/>
              <a:t> </a:t>
            </a:r>
            <a:r>
              <a:rPr lang="en-US" sz="2400" dirty="0" err="1"/>
              <a:t>creatieve</a:t>
            </a:r>
            <a:r>
              <a:rPr lang="en-US" sz="2400" dirty="0"/>
              <a:t> </a:t>
            </a:r>
            <a:r>
              <a:rPr lang="en-US" sz="2400" dirty="0" err="1">
                <a:solidFill>
                  <a:srgbClr val="FF0000"/>
                </a:solidFill>
              </a:rPr>
              <a:t>beelden</a:t>
            </a:r>
            <a:r>
              <a:rPr lang="en-US" sz="2400" dirty="0">
                <a:solidFill>
                  <a:srgbClr val="FF0000"/>
                </a:solidFill>
              </a:rPr>
              <a:t> </a:t>
            </a:r>
            <a:r>
              <a:rPr lang="en-US" sz="2400" dirty="0" err="1"/>
              <a:t>bij</a:t>
            </a:r>
            <a:r>
              <a:rPr lang="en-US" sz="2400" dirty="0"/>
              <a:t>; hoe </a:t>
            </a:r>
            <a:r>
              <a:rPr lang="en-US" sz="2400" dirty="0" err="1"/>
              <a:t>ziet</a:t>
            </a:r>
            <a:r>
              <a:rPr lang="en-US" sz="2400" dirty="0"/>
              <a:t> </a:t>
            </a:r>
            <a:r>
              <a:rPr lang="en-US" sz="2400" dirty="0" err="1"/>
              <a:t>een</a:t>
            </a:r>
            <a:r>
              <a:rPr lang="en-US" sz="2400" dirty="0"/>
              <a:t> scenario </a:t>
            </a:r>
            <a:r>
              <a:rPr lang="en-US" sz="2400" dirty="0" err="1"/>
              <a:t>er</a:t>
            </a:r>
            <a:r>
              <a:rPr lang="en-US" sz="2400" dirty="0"/>
              <a:t> </a:t>
            </a:r>
            <a:r>
              <a:rPr lang="en-US" sz="2400" dirty="0" err="1"/>
              <a:t>dan</a:t>
            </a:r>
            <a:r>
              <a:rPr lang="en-US" sz="2400" dirty="0"/>
              <a:t> </a:t>
            </a:r>
            <a:r>
              <a:rPr lang="en-US" sz="2400" dirty="0" err="1"/>
              <a:t>concreet</a:t>
            </a:r>
            <a:r>
              <a:rPr lang="en-US" sz="2400" dirty="0"/>
              <a:t> </a:t>
            </a:r>
            <a:r>
              <a:rPr lang="en-US" sz="2400" dirty="0" err="1"/>
              <a:t>uit</a:t>
            </a:r>
            <a:r>
              <a:rPr lang="en-US" sz="2400" dirty="0"/>
              <a:t>? </a:t>
            </a:r>
          </a:p>
          <a:p>
            <a:pPr>
              <a:buFont typeface="Wingdings" panose="05000000000000000000" pitchFamily="2" charset="2"/>
              <a:buChar char="Ø"/>
            </a:pPr>
            <a:r>
              <a:rPr lang="nl-NL" sz="2400" dirty="0"/>
              <a:t>Tenslotte de vraag: welk toekomstscenario lijkt jou </a:t>
            </a:r>
            <a:r>
              <a:rPr lang="nl-NL" sz="2400" dirty="0">
                <a:solidFill>
                  <a:srgbClr val="FF0000"/>
                </a:solidFill>
              </a:rPr>
              <a:t>wenselijk</a:t>
            </a:r>
            <a:r>
              <a:rPr lang="nl-NL" sz="2400" dirty="0"/>
              <a:t> en waarom?</a:t>
            </a:r>
            <a:endParaRPr lang="en-US" sz="2400" dirty="0"/>
          </a:p>
          <a:p>
            <a:pPr>
              <a:buFont typeface="Wingdings" panose="05000000000000000000" pitchFamily="2" charset="2"/>
              <a:buChar char="Ø"/>
            </a:pPr>
            <a:endParaRPr lang="en-US" sz="2400" dirty="0"/>
          </a:p>
          <a:p>
            <a:pPr marL="109728" indent="0">
              <a:buNone/>
            </a:pPr>
            <a:endParaRPr lang="en-US" sz="2800" dirty="0"/>
          </a:p>
          <a:p>
            <a:endParaRPr lang="en-US" dirty="0"/>
          </a:p>
        </p:txBody>
      </p:sp>
      <p:sp>
        <p:nvSpPr>
          <p:cNvPr id="6" name="Title 5"/>
          <p:cNvSpPr>
            <a:spLocks noGrp="1"/>
          </p:cNvSpPr>
          <p:nvPr>
            <p:ph type="title"/>
          </p:nvPr>
        </p:nvSpPr>
        <p:spPr/>
        <p:txBody>
          <a:bodyPr/>
          <a:lstStyle/>
          <a:p>
            <a:r>
              <a:rPr lang="nl-NL" dirty="0"/>
              <a:t>Denken over de toekomst</a:t>
            </a:r>
            <a:endParaRPr lang="en-US" dirty="0"/>
          </a:p>
        </p:txBody>
      </p:sp>
      <p:pic>
        <p:nvPicPr>
          <p:cNvPr id="7" name="Picture 2" descr="F:\a3\beeldmateriaal\achter het decor kijken.jpg"/>
          <p:cNvPicPr>
            <a:picLocks noChangeAspect="1" noChangeArrowheads="1"/>
          </p:cNvPicPr>
          <p:nvPr/>
        </p:nvPicPr>
        <p:blipFill>
          <a:blip r:embed="rId3" cstate="print"/>
          <a:srcRect/>
          <a:stretch>
            <a:fillRect/>
          </a:stretch>
        </p:blipFill>
        <p:spPr bwMode="auto">
          <a:xfrm>
            <a:off x="5187950" y="1484784"/>
            <a:ext cx="3162300" cy="4176464"/>
          </a:xfrm>
          <a:prstGeom prst="rect">
            <a:avLst/>
          </a:prstGeom>
          <a:noFill/>
        </p:spPr>
      </p:pic>
    </p:spTree>
    <p:extLst>
      <p:ext uri="{BB962C8B-B14F-4D97-AF65-F5344CB8AC3E}">
        <p14:creationId xmlns:p14="http://schemas.microsoft.com/office/powerpoint/2010/main" val="5566731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r>
              <a:rPr lang="en-US" dirty="0" err="1"/>
              <a:t>Kennis</a:t>
            </a:r>
            <a:endParaRPr lang="en-US" dirty="0"/>
          </a:p>
          <a:p>
            <a:r>
              <a:rPr lang="en-US" dirty="0" err="1"/>
              <a:t>Vaardigheden</a:t>
            </a:r>
            <a:endParaRPr lang="en-US" dirty="0"/>
          </a:p>
          <a:p>
            <a:r>
              <a:rPr lang="en-US" dirty="0" err="1"/>
              <a:t>Jouw</a:t>
            </a:r>
            <a:r>
              <a:rPr lang="en-US" dirty="0"/>
              <a:t> </a:t>
            </a:r>
            <a:r>
              <a:rPr lang="en-US" dirty="0" err="1"/>
              <a:t>denken</a:t>
            </a:r>
            <a:r>
              <a:rPr lang="en-US" dirty="0"/>
              <a:t>: </a:t>
            </a:r>
            <a:r>
              <a:rPr lang="en-US" dirty="0" err="1"/>
              <a:t>ideeen</a:t>
            </a:r>
            <a:r>
              <a:rPr lang="en-US" dirty="0"/>
              <a:t>, </a:t>
            </a:r>
            <a:r>
              <a:rPr lang="en-US" dirty="0" err="1"/>
              <a:t>beelden</a:t>
            </a:r>
            <a:r>
              <a:rPr lang="en-US" dirty="0"/>
              <a:t>, </a:t>
            </a:r>
            <a:r>
              <a:rPr lang="en-US" dirty="0" err="1"/>
              <a:t>vragen</a:t>
            </a:r>
            <a:endParaRPr lang="en-US" dirty="0"/>
          </a:p>
          <a:p>
            <a:pPr lvl="1"/>
            <a:r>
              <a:rPr lang="en-US" dirty="0"/>
              <a:t>Mc </a:t>
            </a:r>
            <a:r>
              <a:rPr lang="en-US" dirty="0" err="1"/>
              <a:t>Clelland’s</a:t>
            </a:r>
            <a:r>
              <a:rPr lang="en-US" dirty="0"/>
              <a:t> </a:t>
            </a:r>
            <a:r>
              <a:rPr lang="en-US" dirty="0" err="1"/>
              <a:t>IJsberg</a:t>
            </a:r>
            <a:endParaRPr lang="en-US" dirty="0"/>
          </a:p>
          <a:p>
            <a:pPr>
              <a:buNone/>
            </a:pPr>
            <a:endParaRPr lang="nl-NL" dirty="0"/>
          </a:p>
        </p:txBody>
      </p:sp>
      <p:sp>
        <p:nvSpPr>
          <p:cNvPr id="3" name="Titel 2"/>
          <p:cNvSpPr>
            <a:spLocks noGrp="1"/>
          </p:cNvSpPr>
          <p:nvPr>
            <p:ph type="title"/>
          </p:nvPr>
        </p:nvSpPr>
        <p:spPr/>
        <p:txBody>
          <a:bodyPr/>
          <a:lstStyle/>
          <a:p>
            <a:r>
              <a:rPr lang="en-US" dirty="0" err="1"/>
              <a:t>Wat</a:t>
            </a:r>
            <a:r>
              <a:rPr lang="en-US" dirty="0"/>
              <a:t> is </a:t>
            </a:r>
            <a:r>
              <a:rPr lang="en-US" dirty="0" err="1"/>
              <a:t>er</a:t>
            </a:r>
            <a:r>
              <a:rPr lang="en-US" dirty="0"/>
              <a:t> </a:t>
            </a:r>
            <a:r>
              <a:rPr lang="en-US" dirty="0" err="1"/>
              <a:t>nodig</a:t>
            </a:r>
            <a:r>
              <a:rPr lang="en-US" dirty="0"/>
              <a:t>?</a:t>
            </a:r>
            <a:endParaRPr lang="nl-NL" dirty="0"/>
          </a:p>
        </p:txBody>
      </p:sp>
      <p:pic>
        <p:nvPicPr>
          <p:cNvPr id="2050" name="Picture 2" descr="C:\Users\irispauw\Documents\IPAB\afbeeldingen\IJsberg-Mcclelland-ENG.jpg"/>
          <p:cNvPicPr>
            <a:picLocks noChangeAspect="1" noChangeArrowheads="1"/>
          </p:cNvPicPr>
          <p:nvPr/>
        </p:nvPicPr>
        <p:blipFill>
          <a:blip r:embed="rId3" cstate="print"/>
          <a:srcRect/>
          <a:stretch>
            <a:fillRect/>
          </a:stretch>
        </p:blipFill>
        <p:spPr bwMode="auto">
          <a:xfrm>
            <a:off x="467544" y="1268760"/>
            <a:ext cx="8676456" cy="5400600"/>
          </a:xfrm>
          <a:prstGeom prst="rect">
            <a:avLst/>
          </a:prstGeom>
          <a:noFill/>
        </p:spPr>
      </p:pic>
      <p:sp>
        <p:nvSpPr>
          <p:cNvPr id="5" name="Tekstvak 4"/>
          <p:cNvSpPr txBox="1"/>
          <p:nvPr/>
        </p:nvSpPr>
        <p:spPr>
          <a:xfrm>
            <a:off x="179512" y="2276872"/>
            <a:ext cx="2019596" cy="923330"/>
          </a:xfrm>
          <a:prstGeom prst="rect">
            <a:avLst/>
          </a:prstGeom>
          <a:noFill/>
        </p:spPr>
        <p:txBody>
          <a:bodyPr wrap="square" rtlCol="0">
            <a:spAutoFit/>
          </a:bodyPr>
          <a:lstStyle/>
          <a:p>
            <a:r>
              <a:rPr lang="en-US" dirty="0" err="1"/>
              <a:t>Kennis</a:t>
            </a:r>
            <a:r>
              <a:rPr lang="en-US" dirty="0"/>
              <a:t> </a:t>
            </a:r>
          </a:p>
          <a:p>
            <a:r>
              <a:rPr lang="en-US" dirty="0"/>
              <a:t>en </a:t>
            </a:r>
          </a:p>
          <a:p>
            <a:r>
              <a:rPr lang="en-US" dirty="0" err="1"/>
              <a:t>Vaardigheden</a:t>
            </a:r>
            <a:endParaRPr lang="nl-NL" dirty="0"/>
          </a:p>
        </p:txBody>
      </p:sp>
      <p:sp>
        <p:nvSpPr>
          <p:cNvPr id="6" name="Tekstvak 5"/>
          <p:cNvSpPr txBox="1"/>
          <p:nvPr/>
        </p:nvSpPr>
        <p:spPr>
          <a:xfrm>
            <a:off x="179512" y="4077072"/>
            <a:ext cx="1728192" cy="1477328"/>
          </a:xfrm>
          <a:prstGeom prst="rect">
            <a:avLst/>
          </a:prstGeom>
          <a:solidFill>
            <a:schemeClr val="bg1"/>
          </a:solidFill>
        </p:spPr>
        <p:txBody>
          <a:bodyPr wrap="square" rtlCol="0">
            <a:spAutoFit/>
          </a:bodyPr>
          <a:lstStyle/>
          <a:p>
            <a:r>
              <a:rPr lang="en-US" dirty="0" err="1"/>
              <a:t>Jouw</a:t>
            </a:r>
            <a:r>
              <a:rPr lang="en-US" dirty="0"/>
              <a:t> </a:t>
            </a:r>
          </a:p>
          <a:p>
            <a:r>
              <a:rPr lang="en-US" dirty="0"/>
              <a:t>-  </a:t>
            </a:r>
            <a:r>
              <a:rPr lang="en-US" dirty="0" err="1"/>
              <a:t>Kennis</a:t>
            </a:r>
            <a:endParaRPr lang="en-US" dirty="0"/>
          </a:p>
          <a:p>
            <a:pPr>
              <a:buFontTx/>
              <a:buChar char="-"/>
            </a:pPr>
            <a:r>
              <a:rPr lang="en-US" dirty="0"/>
              <a:t>  </a:t>
            </a:r>
            <a:r>
              <a:rPr lang="en-US" dirty="0" err="1"/>
              <a:t>Ideeën</a:t>
            </a:r>
            <a:endParaRPr lang="en-US" dirty="0"/>
          </a:p>
          <a:p>
            <a:pPr>
              <a:buFontTx/>
              <a:buChar char="-"/>
            </a:pPr>
            <a:r>
              <a:rPr lang="en-US" dirty="0"/>
              <a:t>  </a:t>
            </a:r>
            <a:r>
              <a:rPr lang="en-US" dirty="0" err="1"/>
              <a:t>Vragen</a:t>
            </a:r>
            <a:endParaRPr lang="en-US" dirty="0"/>
          </a:p>
          <a:p>
            <a:pPr>
              <a:buFontTx/>
              <a:buChar char="-"/>
            </a:pPr>
            <a:r>
              <a:rPr lang="en-US" dirty="0"/>
              <a:t>  </a:t>
            </a:r>
            <a:r>
              <a:rPr lang="en-US" dirty="0" err="1"/>
              <a:t>Waarden</a:t>
            </a:r>
            <a:endParaRPr lang="nl-NL"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nl-NL" dirty="0"/>
              <a:t>Breder perspectief: ruimte</a:t>
            </a:r>
            <a:endParaRPr lang="en-US" dirty="0"/>
          </a:p>
        </p:txBody>
      </p:sp>
      <p:sp>
        <p:nvSpPr>
          <p:cNvPr id="5" name="TextBox 4"/>
          <p:cNvSpPr txBox="1"/>
          <p:nvPr/>
        </p:nvSpPr>
        <p:spPr>
          <a:xfrm>
            <a:off x="251520" y="1548441"/>
            <a:ext cx="8640960" cy="646331"/>
          </a:xfrm>
          <a:prstGeom prst="rect">
            <a:avLst/>
          </a:prstGeom>
          <a:noFill/>
        </p:spPr>
        <p:txBody>
          <a:bodyPr wrap="square" rtlCol="0">
            <a:spAutoFit/>
          </a:bodyPr>
          <a:lstStyle/>
          <a:p>
            <a:r>
              <a:rPr lang="nl-NL" dirty="0"/>
              <a:t>In de lessenserie bestuderen we trends die op verschillende schaalniveaus invloed hebben. </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734979396"/>
              </p:ext>
            </p:extLst>
          </p:nvPr>
        </p:nvGraphicFramePr>
        <p:xfrm>
          <a:off x="457200" y="2203122"/>
          <a:ext cx="8229600" cy="380397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8" name="Content Placeholder 3" descr="U:\a3\beeldmateriaal\urban-scale.gif"/>
          <p:cNvPicPr>
            <a:picLocks/>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691680" y="2194772"/>
            <a:ext cx="5638800" cy="3267075"/>
          </a:xfrm>
          <a:prstGeom prst="rect">
            <a:avLst/>
          </a:prstGeom>
          <a:noFill/>
          <a:ln>
            <a:noFill/>
          </a:ln>
        </p:spPr>
      </p:pic>
      <p:sp>
        <p:nvSpPr>
          <p:cNvPr id="6" name="TextBox 5"/>
          <p:cNvSpPr txBox="1"/>
          <p:nvPr/>
        </p:nvSpPr>
        <p:spPr>
          <a:xfrm>
            <a:off x="3131840" y="5545434"/>
            <a:ext cx="3744416" cy="923330"/>
          </a:xfrm>
          <a:prstGeom prst="rect">
            <a:avLst/>
          </a:prstGeom>
          <a:noFill/>
        </p:spPr>
        <p:txBody>
          <a:bodyPr wrap="square" rtlCol="0">
            <a:spAutoFit/>
          </a:bodyPr>
          <a:lstStyle/>
          <a:p>
            <a:pPr algn="ctr"/>
            <a:r>
              <a:rPr lang="nl-NL" dirty="0"/>
              <a:t>Stad van de toekomst: </a:t>
            </a:r>
          </a:p>
          <a:p>
            <a:pPr algn="ctr"/>
            <a:r>
              <a:rPr lang="nl-NL" dirty="0"/>
              <a:t>verbonden met </a:t>
            </a:r>
          </a:p>
          <a:p>
            <a:pPr algn="ctr"/>
            <a:r>
              <a:rPr lang="nl-NL" dirty="0"/>
              <a:t>verschillende schaalniveaus </a:t>
            </a:r>
          </a:p>
        </p:txBody>
      </p:sp>
    </p:spTree>
    <p:extLst>
      <p:ext uri="{BB962C8B-B14F-4D97-AF65-F5344CB8AC3E}">
        <p14:creationId xmlns:p14="http://schemas.microsoft.com/office/powerpoint/2010/main" val="12829732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xfrm>
            <a:off x="323528" y="274638"/>
            <a:ext cx="8640960" cy="1143000"/>
          </a:xfrm>
        </p:spPr>
        <p:txBody>
          <a:bodyPr>
            <a:normAutofit/>
          </a:bodyPr>
          <a:lstStyle/>
          <a:p>
            <a:r>
              <a:rPr lang="nl-NL" sz="3200" dirty="0"/>
              <a:t>Centrale thema: stad van de toekomst </a:t>
            </a:r>
          </a:p>
        </p:txBody>
      </p:sp>
      <p:cxnSp>
        <p:nvCxnSpPr>
          <p:cNvPr id="5" name="Straight Connector 4"/>
          <p:cNvCxnSpPr/>
          <p:nvPr/>
        </p:nvCxnSpPr>
        <p:spPr>
          <a:xfrm>
            <a:off x="755576" y="1556792"/>
            <a:ext cx="7344816"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TextBox 5">
            <a:hlinkClick r:id="rId3"/>
          </p:cNvPr>
          <p:cNvSpPr txBox="1"/>
          <p:nvPr/>
        </p:nvSpPr>
        <p:spPr>
          <a:xfrm>
            <a:off x="533583" y="1943128"/>
            <a:ext cx="1224136" cy="369332"/>
          </a:xfrm>
          <a:prstGeom prst="rect">
            <a:avLst/>
          </a:prstGeom>
          <a:noFill/>
        </p:spPr>
        <p:txBody>
          <a:bodyPr wrap="square" rtlCol="0">
            <a:spAutoFit/>
          </a:bodyPr>
          <a:lstStyle/>
          <a:p>
            <a:r>
              <a:rPr lang="nl-NL" dirty="0"/>
              <a:t>Toen:</a:t>
            </a:r>
          </a:p>
        </p:txBody>
      </p:sp>
      <p:sp>
        <p:nvSpPr>
          <p:cNvPr id="7" name="TextBox 6"/>
          <p:cNvSpPr txBox="1"/>
          <p:nvPr/>
        </p:nvSpPr>
        <p:spPr>
          <a:xfrm>
            <a:off x="3959932" y="1943128"/>
            <a:ext cx="1368152" cy="369332"/>
          </a:xfrm>
          <a:prstGeom prst="rect">
            <a:avLst/>
          </a:prstGeom>
          <a:noFill/>
        </p:spPr>
        <p:txBody>
          <a:bodyPr wrap="square" rtlCol="0">
            <a:spAutoFit/>
          </a:bodyPr>
          <a:lstStyle/>
          <a:p>
            <a:r>
              <a:rPr lang="nl-NL" dirty="0"/>
              <a:t>   Nu </a:t>
            </a:r>
            <a:endParaRPr lang="en-US" dirty="0"/>
          </a:p>
        </p:txBody>
      </p:sp>
      <p:sp>
        <p:nvSpPr>
          <p:cNvPr id="8" name="TextBox 7"/>
          <p:cNvSpPr txBox="1"/>
          <p:nvPr/>
        </p:nvSpPr>
        <p:spPr>
          <a:xfrm>
            <a:off x="7530297" y="2076731"/>
            <a:ext cx="1091966" cy="369332"/>
          </a:xfrm>
          <a:prstGeom prst="rect">
            <a:avLst/>
          </a:prstGeom>
          <a:noFill/>
        </p:spPr>
        <p:txBody>
          <a:bodyPr wrap="none" rtlCol="0">
            <a:spAutoFit/>
          </a:bodyPr>
          <a:lstStyle/>
          <a:p>
            <a:r>
              <a:rPr lang="nl-NL" dirty="0"/>
              <a:t>Straks…</a:t>
            </a:r>
            <a:endParaRPr lang="en-US" dirty="0"/>
          </a:p>
        </p:txBody>
      </p:sp>
      <p:cxnSp>
        <p:nvCxnSpPr>
          <p:cNvPr id="10" name="Straight Connector 9"/>
          <p:cNvCxnSpPr/>
          <p:nvPr/>
        </p:nvCxnSpPr>
        <p:spPr>
          <a:xfrm>
            <a:off x="793451" y="1556792"/>
            <a:ext cx="0" cy="371969"/>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4283968" y="1556792"/>
            <a:ext cx="0" cy="399782"/>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8100392" y="1556792"/>
            <a:ext cx="0" cy="185984"/>
          </a:xfrm>
          <a:prstGeom prst="line">
            <a:avLst/>
          </a:prstGeom>
        </p:spPr>
        <p:style>
          <a:lnRef idx="1">
            <a:schemeClr val="accent1"/>
          </a:lnRef>
          <a:fillRef idx="0">
            <a:schemeClr val="accent1"/>
          </a:fillRef>
          <a:effectRef idx="0">
            <a:schemeClr val="accent1"/>
          </a:effectRef>
          <a:fontRef idx="minor">
            <a:schemeClr val="tx1"/>
          </a:fontRef>
        </p:style>
      </p:cxnSp>
      <p:pic>
        <p:nvPicPr>
          <p:cNvPr id="19" name="Picture 2" descr="C:\Users\irispauw\Documents\contractactiviteiten\UU\de rotterdam.jpg"/>
          <p:cNvPicPr>
            <a:picLocks noGrp="1" noChangeAspect="1" noChangeArrowheads="1"/>
          </p:cNvPicPr>
          <p:nvPr>
            <p:ph idx="1"/>
          </p:nvPr>
        </p:nvPicPr>
        <p:blipFill>
          <a:blip r:embed="rId4" cstate="print">
            <a:extLst>
              <a:ext uri="{28A0092B-C50C-407E-A947-70E740481C1C}">
                <a14:useLocalDpi xmlns:a14="http://schemas.microsoft.com/office/drawing/2010/main" val="0"/>
              </a:ext>
            </a:extLst>
          </a:blip>
          <a:srcRect/>
          <a:stretch>
            <a:fillRect/>
          </a:stretch>
        </p:blipFill>
        <p:spPr bwMode="auto">
          <a:xfrm>
            <a:off x="3347865" y="2367156"/>
            <a:ext cx="2232248" cy="147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3" name="Picture 3" descr="U:\a3\beeldmateriaal\vraagteken.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088356" y="2367156"/>
            <a:ext cx="1968000" cy="147600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G:\a3\beeldmateriaal\coolsingel 1940.jpg"/>
          <p:cNvPicPr>
            <a:picLocks noChangeAspect="1" noChangeArrowheads="1"/>
          </p:cNvPicPr>
          <p:nvPr/>
        </p:nvPicPr>
        <p:blipFill>
          <a:blip r:embed="rId6" cstate="print"/>
          <a:srcRect/>
          <a:stretch>
            <a:fillRect/>
          </a:stretch>
        </p:blipFill>
        <p:spPr bwMode="auto">
          <a:xfrm>
            <a:off x="245998" y="2304728"/>
            <a:ext cx="2347745" cy="1656000"/>
          </a:xfrm>
          <a:prstGeom prst="rect">
            <a:avLst/>
          </a:prstGeom>
          <a:noFill/>
        </p:spPr>
      </p:pic>
      <p:sp>
        <p:nvSpPr>
          <p:cNvPr id="2" name="TextBox 1"/>
          <p:cNvSpPr txBox="1"/>
          <p:nvPr/>
        </p:nvSpPr>
        <p:spPr>
          <a:xfrm>
            <a:off x="5551512" y="4653519"/>
            <a:ext cx="3384376" cy="1323439"/>
          </a:xfrm>
          <a:prstGeom prst="rect">
            <a:avLst/>
          </a:prstGeom>
          <a:noFill/>
        </p:spPr>
        <p:txBody>
          <a:bodyPr wrap="square" rtlCol="0">
            <a:spAutoFit/>
          </a:bodyPr>
          <a:lstStyle/>
          <a:p>
            <a:r>
              <a:rPr lang="en-US" sz="2000" b="1" dirty="0">
                <a:solidFill>
                  <a:srgbClr val="FF0000"/>
                </a:solidFill>
              </a:rPr>
              <a:t>Je </a:t>
            </a:r>
            <a:r>
              <a:rPr lang="en-US" sz="2000" b="1" dirty="0" err="1">
                <a:solidFill>
                  <a:srgbClr val="FF0000"/>
                </a:solidFill>
              </a:rPr>
              <a:t>einddoel</a:t>
            </a:r>
            <a:r>
              <a:rPr lang="en-US" sz="2000" b="1" dirty="0">
                <a:solidFill>
                  <a:srgbClr val="FF0000"/>
                </a:solidFill>
              </a:rPr>
              <a:t>: </a:t>
            </a:r>
            <a:r>
              <a:rPr lang="en-US" sz="2000" b="1" dirty="0" err="1">
                <a:solidFill>
                  <a:srgbClr val="FF0000"/>
                </a:solidFill>
              </a:rPr>
              <a:t>een</a:t>
            </a:r>
            <a:r>
              <a:rPr lang="en-US" sz="2000" b="1" dirty="0">
                <a:solidFill>
                  <a:srgbClr val="FF0000"/>
                </a:solidFill>
              </a:rPr>
              <a:t> </a:t>
            </a:r>
            <a:r>
              <a:rPr lang="en-US" sz="2000" b="1" dirty="0" err="1">
                <a:solidFill>
                  <a:srgbClr val="FF0000"/>
                </a:solidFill>
              </a:rPr>
              <a:t>advies</a:t>
            </a:r>
            <a:r>
              <a:rPr lang="en-US" sz="2000" b="1" dirty="0">
                <a:solidFill>
                  <a:srgbClr val="FF0000"/>
                </a:solidFill>
              </a:rPr>
              <a:t> </a:t>
            </a:r>
          </a:p>
          <a:p>
            <a:r>
              <a:rPr lang="en-US" sz="2000" b="1" dirty="0" err="1">
                <a:solidFill>
                  <a:srgbClr val="FF0000"/>
                </a:solidFill>
              </a:rPr>
              <a:t>aan</a:t>
            </a:r>
            <a:r>
              <a:rPr lang="en-US" sz="2000" b="1" dirty="0">
                <a:solidFill>
                  <a:srgbClr val="FF0000"/>
                </a:solidFill>
              </a:rPr>
              <a:t> de </a:t>
            </a:r>
            <a:r>
              <a:rPr lang="en-US" sz="2000" b="1" dirty="0" err="1">
                <a:solidFill>
                  <a:srgbClr val="FF0000"/>
                </a:solidFill>
              </a:rPr>
              <a:t>burgemeester</a:t>
            </a:r>
            <a:r>
              <a:rPr lang="en-US" sz="2000" b="1" dirty="0">
                <a:solidFill>
                  <a:srgbClr val="FF0000"/>
                </a:solidFill>
              </a:rPr>
              <a:t> </a:t>
            </a:r>
          </a:p>
          <a:p>
            <a:r>
              <a:rPr lang="en-US" sz="2000" b="1" dirty="0">
                <a:solidFill>
                  <a:srgbClr val="FF0000"/>
                </a:solidFill>
              </a:rPr>
              <a:t>van de </a:t>
            </a:r>
            <a:r>
              <a:rPr lang="en-US" sz="2000" b="1" dirty="0" err="1">
                <a:solidFill>
                  <a:srgbClr val="FF0000"/>
                </a:solidFill>
              </a:rPr>
              <a:t>stad</a:t>
            </a:r>
            <a:r>
              <a:rPr lang="en-US" sz="2000" b="1" dirty="0">
                <a:solidFill>
                  <a:srgbClr val="FF0000"/>
                </a:solidFill>
              </a:rPr>
              <a:t> </a:t>
            </a:r>
          </a:p>
          <a:p>
            <a:r>
              <a:rPr lang="en-US" sz="2000" b="1" dirty="0">
                <a:solidFill>
                  <a:srgbClr val="FF0000"/>
                </a:solidFill>
              </a:rPr>
              <a:t>van de </a:t>
            </a:r>
            <a:r>
              <a:rPr lang="en-US" sz="2000" b="1" dirty="0" err="1">
                <a:solidFill>
                  <a:srgbClr val="FF0000"/>
                </a:solidFill>
              </a:rPr>
              <a:t>toekomst</a:t>
            </a:r>
            <a:endParaRPr lang="nl-NL" sz="2000" b="1" dirty="0">
              <a:solidFill>
                <a:srgbClr val="FF0000"/>
              </a:solidFill>
            </a:endParaRPr>
          </a:p>
        </p:txBody>
      </p:sp>
      <p:cxnSp>
        <p:nvCxnSpPr>
          <p:cNvPr id="9" name="Straight Arrow Connector 8"/>
          <p:cNvCxnSpPr/>
          <p:nvPr/>
        </p:nvCxnSpPr>
        <p:spPr>
          <a:xfrm flipV="1">
            <a:off x="6893339" y="3630830"/>
            <a:ext cx="720080" cy="93610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1245650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
  <a:themeElements>
    <a:clrScheme name="Concours">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922</TotalTime>
  <Words>748</Words>
  <Application>Microsoft Office PowerPoint</Application>
  <PresentationFormat>Diavoorstelling (4:3)</PresentationFormat>
  <Paragraphs>96</Paragraphs>
  <Slides>11</Slides>
  <Notes>11</Notes>
  <HiddenSlides>0</HiddenSlides>
  <MMClips>0</MMClips>
  <ScaleCrop>false</ScaleCrop>
  <HeadingPairs>
    <vt:vector size="6" baseType="variant">
      <vt:variant>
        <vt:lpstr>Gebruikte lettertypen</vt:lpstr>
      </vt:variant>
      <vt:variant>
        <vt:i4>6</vt:i4>
      </vt:variant>
      <vt:variant>
        <vt:lpstr>Thema</vt:lpstr>
      </vt:variant>
      <vt:variant>
        <vt:i4>1</vt:i4>
      </vt:variant>
      <vt:variant>
        <vt:lpstr>Diatitels</vt:lpstr>
      </vt:variant>
      <vt:variant>
        <vt:i4>11</vt:i4>
      </vt:variant>
    </vt:vector>
  </HeadingPairs>
  <TitlesOfParts>
    <vt:vector size="18" baseType="lpstr">
      <vt:lpstr>Calibri</vt:lpstr>
      <vt:lpstr>Lucida Sans Unicode</vt:lpstr>
      <vt:lpstr>Verdana</vt:lpstr>
      <vt:lpstr>Wingdings</vt:lpstr>
      <vt:lpstr>Wingdings 2</vt:lpstr>
      <vt:lpstr>Wingdings 3</vt:lpstr>
      <vt:lpstr>Concours</vt:lpstr>
      <vt:lpstr>Voor we echt beginnen…</vt:lpstr>
      <vt:lpstr>PowerPoint-presentatie</vt:lpstr>
      <vt:lpstr>Agenda</vt:lpstr>
      <vt:lpstr>PowerPoint-presentatie</vt:lpstr>
      <vt:lpstr>Breder perspectief: tijd</vt:lpstr>
      <vt:lpstr>Denken over de toekomst</vt:lpstr>
      <vt:lpstr>Wat is er nodig?</vt:lpstr>
      <vt:lpstr>Breder perspectief: ruimte</vt:lpstr>
      <vt:lpstr>Centrale thema: stad van de toekomst </vt:lpstr>
      <vt:lpstr>2. keuzeopdracht</vt:lpstr>
      <vt:lpstr>3. Nabespreking </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1</dc:title>
  <dc:creator>irispauw</dc:creator>
  <cp:lastModifiedBy>iris pauw</cp:lastModifiedBy>
  <cp:revision>56</cp:revision>
  <cp:lastPrinted>2015-12-21T17:05:04Z</cp:lastPrinted>
  <dcterms:created xsi:type="dcterms:W3CDTF">2015-11-26T10:10:30Z</dcterms:created>
  <dcterms:modified xsi:type="dcterms:W3CDTF">2021-01-31T14:27:27Z</dcterms:modified>
</cp:coreProperties>
</file>