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5" r:id="rId2"/>
    <p:sldId id="266" r:id="rId3"/>
    <p:sldId id="274" r:id="rId4"/>
    <p:sldId id="275" r:id="rId5"/>
    <p:sldId id="277" r:id="rId6"/>
    <p:sldId id="278" r:id="rId7"/>
    <p:sldId id="279" r:id="rId8"/>
    <p:sldId id="267" r:id="rId9"/>
    <p:sldId id="268" r:id="rId10"/>
    <p:sldId id="270" r:id="rId11"/>
    <p:sldId id="271" r:id="rId12"/>
    <p:sldId id="272" r:id="rId13"/>
    <p:sldId id="269" r:id="rId14"/>
  </p:sldIdLst>
  <p:sldSz cx="9144000" cy="6858000" type="screen4x3"/>
  <p:notesSz cx="6669088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B394B-6E79-4267-AC2C-FD10CD88CE3E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890665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429671"/>
            <a:ext cx="2890665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D5AF2-E9D4-45C2-B974-0781D001D0F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38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BA4AE-E013-4DF5-86E5-8914612D89D1}" type="datetimeFigureOut">
              <a:rPr lang="nl-NL" smtClean="0"/>
              <a:pPr/>
              <a:t>31-1-2021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51C5E-73A6-479A-BC4D-3C3D50F35E8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2579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31768-A2FE-47FF-91C0-926234CAEE62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2137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51C5E-73A6-479A-BC4D-3C3D50F35E81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/>
              <a:t>Klik om het opmaakprofiel van de modelondertitel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0B37399-8DA9-43D4-A846-B7D3C052299A}" type="datetimeFigureOut">
              <a:rPr lang="nl-NL" smtClean="0"/>
              <a:pPr/>
              <a:t>31-1-2021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A31D4C1-38DF-4D6D-9355-0FBF1AFD724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7399-8DA9-43D4-A846-B7D3C052299A}" type="datetimeFigureOut">
              <a:rPr lang="nl-NL" smtClean="0"/>
              <a:pPr/>
              <a:t>31-1-2021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D4C1-38DF-4D6D-9355-0FBF1AFD724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7399-8DA9-43D4-A846-B7D3C052299A}" type="datetimeFigureOut">
              <a:rPr lang="nl-NL" smtClean="0"/>
              <a:pPr/>
              <a:t>31-1-2021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D4C1-38DF-4D6D-9355-0FBF1AFD724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7399-8DA9-43D4-A846-B7D3C052299A}" type="datetimeFigureOut">
              <a:rPr lang="nl-NL" smtClean="0"/>
              <a:pPr/>
              <a:t>31-1-2021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D4C1-38DF-4D6D-9355-0FBF1AFD724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7399-8DA9-43D4-A846-B7D3C052299A}" type="datetimeFigureOut">
              <a:rPr lang="nl-NL" smtClean="0"/>
              <a:pPr/>
              <a:t>31-1-2021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D4C1-38DF-4D6D-9355-0FBF1AFD724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7399-8DA9-43D4-A846-B7D3C052299A}" type="datetimeFigureOut">
              <a:rPr lang="nl-NL" smtClean="0"/>
              <a:pPr/>
              <a:t>31-1-2021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D4C1-38DF-4D6D-9355-0FBF1AFD724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7399-8DA9-43D4-A846-B7D3C052299A}" type="datetimeFigureOut">
              <a:rPr lang="nl-NL" smtClean="0"/>
              <a:pPr/>
              <a:t>31-1-2021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D4C1-38DF-4D6D-9355-0FBF1AFD724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7399-8DA9-43D4-A846-B7D3C052299A}" type="datetimeFigureOut">
              <a:rPr lang="nl-NL" smtClean="0"/>
              <a:pPr/>
              <a:t>31-1-2021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D4C1-38DF-4D6D-9355-0FBF1AFD724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7399-8DA9-43D4-A846-B7D3C052299A}" type="datetimeFigureOut">
              <a:rPr lang="nl-NL" smtClean="0"/>
              <a:pPr/>
              <a:t>31-1-2021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D4C1-38DF-4D6D-9355-0FBF1AFD724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0B37399-8DA9-43D4-A846-B7D3C052299A}" type="datetimeFigureOut">
              <a:rPr lang="nl-NL" smtClean="0"/>
              <a:pPr/>
              <a:t>31-1-2021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D4C1-38DF-4D6D-9355-0FBF1AFD724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0B37399-8DA9-43D4-A846-B7D3C052299A}" type="datetimeFigureOut">
              <a:rPr lang="nl-NL" smtClean="0"/>
              <a:pPr/>
              <a:t>31-1-2021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A31D4C1-38DF-4D6D-9355-0FBF1AFD724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0B37399-8DA9-43D4-A846-B7D3C052299A}" type="datetimeFigureOut">
              <a:rPr lang="nl-NL" smtClean="0"/>
              <a:pPr/>
              <a:t>31-1-2021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A31D4C1-38DF-4D6D-9355-0FBF1AFD724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nl/url?sa=i&amp;rct=j&amp;q=&amp;esrc=s&amp;frm=1&amp;source=images&amp;cd=&amp;cad=rja&amp;uact=8&amp;ved=0ahUKEwiWn7mwppPKAhVDKA4KHcXIAKAQjRwIBw&amp;url=http://www.deruijter.net/trends-scenarios.html&amp;bvm=bv.110151844,d.ZWU&amp;psig=AFQjCNFdIIJTrHigx4qY-8aHYuNNScBcqA&amp;ust=145210485923695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82976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nl-NL" dirty="0">
              <a:solidFill>
                <a:schemeClr val="accent1"/>
              </a:solidFill>
            </a:endParaRPr>
          </a:p>
        </p:txBody>
      </p:sp>
      <p:pic>
        <p:nvPicPr>
          <p:cNvPr id="6146" name="Picture 2" descr="C:\Users\irispauw\Documents\IPAB\fase 3 UCU\afbeeldingen\stad in glazen 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2123728" y="836712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076328" y="3149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4228728" y="3301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5940152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11" name="Rectangle 10"/>
          <p:cNvSpPr/>
          <p:nvPr/>
        </p:nvSpPr>
        <p:spPr>
          <a:xfrm>
            <a:off x="121296" y="380473"/>
            <a:ext cx="8334672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b="1" dirty="0">
                <a:solidFill>
                  <a:schemeClr val="bg1"/>
                </a:solidFill>
              </a:rPr>
              <a:t>Lessenserie</a:t>
            </a:r>
          </a:p>
          <a:p>
            <a:r>
              <a:rPr lang="nl-NL" sz="2800" b="1" dirty="0">
                <a:solidFill>
                  <a:schemeClr val="bg1"/>
                </a:solidFill>
              </a:rPr>
              <a:t>Scenario’s voor de stad van de toekomst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>
                <a:solidFill>
                  <a:schemeClr val="bg1"/>
                </a:solidFill>
              </a:rPr>
              <a:t>Les </a:t>
            </a:r>
            <a:r>
              <a:rPr lang="en-US" sz="2800" b="1" dirty="0">
                <a:solidFill>
                  <a:schemeClr val="bg1"/>
                </a:solidFill>
              </a:rPr>
              <a:t>4</a:t>
            </a:r>
            <a:r>
              <a:rPr lang="en-US" sz="2800" b="1">
                <a:solidFill>
                  <a:schemeClr val="bg1"/>
                </a:solidFill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nl-NL" dirty="0"/>
              <a:t>Lees leestekst 2</a:t>
            </a:r>
          </a:p>
          <a:p>
            <a:pPr lvl="1"/>
            <a:r>
              <a:rPr lang="nl-NL" dirty="0"/>
              <a:t>Vier vaak gehoorde scenario’s: </a:t>
            </a:r>
          </a:p>
          <a:p>
            <a:pPr marL="1088136" lvl="2" indent="-457200">
              <a:buFont typeface="+mj-lt"/>
              <a:buAutoNum type="arabicPeriod"/>
            </a:pPr>
            <a:r>
              <a:rPr lang="nl-NL" i="1" dirty="0"/>
              <a:t>business as </a:t>
            </a:r>
            <a:r>
              <a:rPr lang="nl-NL" i="1" dirty="0" err="1"/>
              <a:t>usual</a:t>
            </a:r>
            <a:r>
              <a:rPr lang="nl-NL" i="1" dirty="0"/>
              <a:t> </a:t>
            </a:r>
          </a:p>
          <a:p>
            <a:pPr marL="1088136" lvl="2" indent="-457200">
              <a:buFont typeface="+mj-lt"/>
              <a:buAutoNum type="arabicPeriod"/>
            </a:pPr>
            <a:r>
              <a:rPr lang="nl-NL" i="1" dirty="0" err="1"/>
              <a:t>edge</a:t>
            </a:r>
            <a:r>
              <a:rPr lang="nl-NL" i="1" dirty="0"/>
              <a:t> of disaster</a:t>
            </a:r>
          </a:p>
          <a:p>
            <a:pPr marL="1088136" lvl="2" indent="-457200">
              <a:buFont typeface="+mj-lt"/>
              <a:buAutoNum type="arabicPeriod"/>
            </a:pPr>
            <a:r>
              <a:rPr lang="nl-NL" i="1" dirty="0" err="1"/>
              <a:t>sustainable</a:t>
            </a:r>
            <a:r>
              <a:rPr lang="nl-NL" i="1" dirty="0"/>
              <a:t> society </a:t>
            </a:r>
          </a:p>
          <a:p>
            <a:pPr marL="1088136" lvl="2" indent="-457200">
              <a:buFont typeface="+mj-lt"/>
              <a:buAutoNum type="arabicPeriod"/>
            </a:pPr>
            <a:r>
              <a:rPr lang="nl-NL" i="1" dirty="0" err="1"/>
              <a:t>technological</a:t>
            </a:r>
            <a:r>
              <a:rPr lang="nl-NL" i="1" dirty="0"/>
              <a:t> fix 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nl-NL" dirty="0"/>
              <a:t>Morgen: van trends naar scenario’s</a:t>
            </a:r>
            <a:endParaRPr lang="en-US" dirty="0"/>
          </a:p>
        </p:txBody>
      </p:sp>
      <p:pic>
        <p:nvPicPr>
          <p:cNvPr id="2050" name="Picture 2" descr="http://www.deruijter.net/media/thumbnails/1700x680/Panel_Trends_en_scenari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7527"/>
            <a:ext cx="7548005" cy="302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088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618587" cy="144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687175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/>
          <a:lstStyle/>
          <a:p>
            <a:pPr marL="109728" indent="0">
              <a:buNone/>
            </a:pPr>
            <a:endParaRPr lang="nl-NL" dirty="0"/>
          </a:p>
          <a:p>
            <a:r>
              <a:rPr lang="nl-NL" dirty="0"/>
              <a:t>Zorg dat je morgenochtend</a:t>
            </a:r>
          </a:p>
          <a:p>
            <a:pPr lvl="2"/>
            <a:r>
              <a:rPr lang="nl-NL" dirty="0"/>
              <a:t>jullie poster over de trend kunt presenteren </a:t>
            </a:r>
          </a:p>
          <a:p>
            <a:pPr lvl="2"/>
            <a:r>
              <a:rPr lang="nl-NL" dirty="0"/>
              <a:t>en/of vragen over de inhoud kunt beantwoorden</a:t>
            </a:r>
          </a:p>
          <a:p>
            <a:pPr marL="365760" lvl="1" indent="0">
              <a:buNone/>
            </a:pPr>
            <a:r>
              <a:rPr lang="nl-NL" dirty="0"/>
              <a:t>Tip: nog verdere voorbereiding nodig? Maak dan nu een foto van je poster.</a:t>
            </a:r>
          </a:p>
          <a:p>
            <a:pPr marL="365760" lvl="1" indent="0">
              <a:buNone/>
            </a:pPr>
            <a:endParaRPr lang="nl-NL" dirty="0"/>
          </a:p>
          <a:p>
            <a:pPr marL="452628" indent="-342900"/>
            <a:endParaRPr lang="nl-NL" dirty="0"/>
          </a:p>
          <a:p>
            <a:r>
              <a:rPr lang="nl-NL" dirty="0"/>
              <a:t>Lees leestekst twee, </a:t>
            </a:r>
            <a:r>
              <a:rPr lang="nl-NL" b="1" dirty="0">
                <a:solidFill>
                  <a:srgbClr val="0070C0"/>
                </a:solidFill>
              </a:rPr>
              <a:t>over trends en scenario’s 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-16529"/>
            <a:ext cx="8229600" cy="1143000"/>
          </a:xfrm>
        </p:spPr>
        <p:txBody>
          <a:bodyPr/>
          <a:lstStyle/>
          <a:p>
            <a:r>
              <a:rPr lang="nl-NL" dirty="0"/>
              <a:t>Huiswerk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77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036790"/>
              </p:ext>
            </p:extLst>
          </p:nvPr>
        </p:nvGraphicFramePr>
        <p:xfrm>
          <a:off x="538386" y="1141506"/>
          <a:ext cx="8148414" cy="4906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1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9429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/>
                        <a:t>Agenda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326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10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 -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schetstekeningen</a:t>
                      </a:r>
                      <a:r>
                        <a:rPr lang="en-US" sz="2400" baseline="0" dirty="0"/>
                        <a:t>: </a:t>
                      </a:r>
                      <a:r>
                        <a:rPr lang="en-US" sz="2400" baseline="0" dirty="0" err="1"/>
                        <a:t>p</a:t>
                      </a:r>
                      <a:r>
                        <a:rPr lang="en-US" sz="2400" dirty="0" err="1"/>
                        <a:t>resentatie</a:t>
                      </a:r>
                      <a:r>
                        <a:rPr lang="en-US" sz="2400" dirty="0"/>
                        <a:t> makers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400" dirty="0"/>
                        <a:t>4 trends: </a:t>
                      </a:r>
                      <a:r>
                        <a:rPr lang="en-US" sz="2400" dirty="0" err="1"/>
                        <a:t>herkennen</a:t>
                      </a:r>
                      <a:r>
                        <a:rPr lang="en-US" sz="2400" dirty="0"/>
                        <a:t> we </a:t>
                      </a:r>
                      <a:r>
                        <a:rPr lang="en-US" sz="2400" dirty="0" err="1"/>
                        <a:t>ze</a:t>
                      </a:r>
                      <a:r>
                        <a:rPr lang="en-US" sz="2400" dirty="0"/>
                        <a:t>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7519">
                <a:tc>
                  <a:txBody>
                    <a:bodyPr/>
                    <a:lstStyle/>
                    <a:p>
                      <a:pPr algn="l"/>
                      <a:r>
                        <a:rPr lang="nl-NL" sz="2400" dirty="0"/>
                        <a:t>40 min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Trend</a:t>
                      </a:r>
                      <a:r>
                        <a:rPr lang="nl-NL" sz="2400" baseline="0" dirty="0"/>
                        <a:t> centraal</a:t>
                      </a:r>
                      <a:r>
                        <a:rPr lang="nl-NL" sz="2400" dirty="0"/>
                        <a:t>: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l-NL" sz="2400" baseline="0" dirty="0"/>
                        <a:t>Studie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l-NL" sz="2400" baseline="0" dirty="0"/>
                        <a:t>Analyse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l-NL" sz="2400" baseline="0" dirty="0"/>
                        <a:t>Poster maken/presentatie voorbereiden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7511">
                <a:tc>
                  <a:txBody>
                    <a:bodyPr/>
                    <a:lstStyle/>
                    <a:p>
                      <a:pPr algn="l"/>
                      <a:r>
                        <a:rPr lang="nl-NL" sz="2400" dirty="0"/>
                        <a:t>10 min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2400" dirty="0"/>
                        <a:t>Afronding: </a:t>
                      </a:r>
                    </a:p>
                    <a:p>
                      <a:pPr algn="l"/>
                      <a:r>
                        <a:rPr lang="nl-NL" sz="2400" dirty="0"/>
                        <a:t>- van</a:t>
                      </a:r>
                      <a:r>
                        <a:rPr lang="nl-NL" sz="2400" baseline="0" dirty="0"/>
                        <a:t> trends naar scenario’s: </a:t>
                      </a:r>
                    </a:p>
                    <a:p>
                      <a:pPr algn="l"/>
                      <a:r>
                        <a:rPr lang="nl-NL" sz="2400" baseline="0" dirty="0"/>
                        <a:t>- leestekst en bespreking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645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 </a:t>
            </a:r>
            <a:r>
              <a:rPr lang="en-US" dirty="0" err="1"/>
              <a:t>schoolomgeving</a:t>
            </a:r>
            <a:r>
              <a:rPr lang="en-US" dirty="0"/>
              <a:t> in 2032?</a:t>
            </a:r>
            <a:br>
              <a:rPr lang="en-US" dirty="0"/>
            </a:br>
            <a:r>
              <a:rPr lang="en-US" sz="3100" dirty="0"/>
              <a:t>- </a:t>
            </a:r>
            <a:r>
              <a:rPr lang="en-US" sz="3100" dirty="0" err="1"/>
              <a:t>schets</a:t>
            </a:r>
            <a:r>
              <a:rPr lang="en-US" sz="3100" dirty="0"/>
              <a:t> </a:t>
            </a:r>
            <a:r>
              <a:rPr lang="en-US" sz="3100" dirty="0" err="1"/>
              <a:t>tekeningen</a:t>
            </a:r>
            <a:r>
              <a:rPr lang="en-US" sz="3100" dirty="0"/>
              <a:t> </a:t>
            </a:r>
            <a:r>
              <a:rPr lang="en-US" sz="3100" dirty="0" err="1"/>
              <a:t>gisteren</a:t>
            </a:r>
            <a:r>
              <a:rPr lang="en-US" sz="3100" dirty="0"/>
              <a:t> </a:t>
            </a:r>
            <a:r>
              <a:rPr lang="en-US" sz="3100" dirty="0" err="1"/>
              <a:t>gemaakt</a:t>
            </a:r>
            <a:r>
              <a:rPr lang="en-US" sz="3100" dirty="0"/>
              <a:t> -</a:t>
            </a:r>
            <a:endParaRPr lang="nl-NL" sz="3100" dirty="0"/>
          </a:p>
        </p:txBody>
      </p:sp>
      <p:sp>
        <p:nvSpPr>
          <p:cNvPr id="12" name="Tekstvak 11"/>
          <p:cNvSpPr txBox="1"/>
          <p:nvPr/>
        </p:nvSpPr>
        <p:spPr>
          <a:xfrm>
            <a:off x="467544" y="1700808"/>
            <a:ext cx="36004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Opdracht: </a:t>
            </a:r>
            <a:r>
              <a:rPr lang="en-US" sz="2400" dirty="0" err="1"/>
              <a:t>kies</a:t>
            </a:r>
            <a:r>
              <a:rPr lang="en-US" sz="2400" dirty="0"/>
              <a:t>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plek</a:t>
            </a:r>
            <a:r>
              <a:rPr lang="en-US" sz="2400" dirty="0"/>
              <a:t> </a:t>
            </a:r>
            <a:r>
              <a:rPr lang="en-US" sz="2400" dirty="0" err="1"/>
              <a:t>rond</a:t>
            </a:r>
            <a:r>
              <a:rPr lang="en-US" sz="2400" dirty="0"/>
              <a:t> de school en </a:t>
            </a:r>
            <a:r>
              <a:rPr lang="en-US" sz="2400" dirty="0" err="1"/>
              <a:t>schets</a:t>
            </a:r>
            <a:r>
              <a:rPr lang="en-US" sz="2400" dirty="0"/>
              <a:t> de </a:t>
            </a:r>
            <a:r>
              <a:rPr lang="en-US" sz="2400" dirty="0" err="1"/>
              <a:t>toekomst</a:t>
            </a:r>
            <a:r>
              <a:rPr lang="en-US" sz="2400" dirty="0"/>
              <a:t> van die </a:t>
            </a:r>
            <a:r>
              <a:rPr lang="en-US" sz="2400" dirty="0" err="1"/>
              <a:t>plek</a:t>
            </a:r>
            <a:r>
              <a:rPr lang="en-US" sz="2400" dirty="0"/>
              <a:t>.</a:t>
            </a:r>
          </a:p>
          <a:p>
            <a:endParaRPr lang="en-US" dirty="0"/>
          </a:p>
          <a:p>
            <a:r>
              <a:rPr lang="en-US" sz="2800" dirty="0" err="1"/>
              <a:t>Vraag</a:t>
            </a:r>
            <a:r>
              <a:rPr lang="en-US" sz="2800" dirty="0"/>
              <a:t> </a:t>
            </a:r>
            <a:r>
              <a:rPr lang="en-US" sz="2800" dirty="0" err="1"/>
              <a:t>aan</a:t>
            </a:r>
            <a:r>
              <a:rPr lang="en-US" sz="2800" dirty="0"/>
              <a:t> de makers van de </a:t>
            </a:r>
            <a:r>
              <a:rPr lang="en-US" sz="2800" dirty="0" err="1"/>
              <a:t>schetsen</a:t>
            </a:r>
            <a:r>
              <a:rPr lang="en-US" sz="2800" dirty="0"/>
              <a:t>: </a:t>
            </a:r>
            <a:r>
              <a:rPr lang="en-US" sz="2800" dirty="0" err="1"/>
              <a:t>welke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trend</a:t>
            </a:r>
            <a:r>
              <a:rPr lang="en-US" sz="2800" dirty="0"/>
              <a:t> is het </a:t>
            </a:r>
            <a:r>
              <a:rPr lang="en-US" sz="2800" dirty="0" err="1"/>
              <a:t>meest</a:t>
            </a:r>
            <a:r>
              <a:rPr lang="en-US" sz="2800" dirty="0"/>
              <a:t> </a:t>
            </a:r>
            <a:r>
              <a:rPr lang="en-US" sz="2800" dirty="0" err="1"/>
              <a:t>zichtbaar</a:t>
            </a:r>
            <a:r>
              <a:rPr lang="en-US" sz="2800" dirty="0"/>
              <a:t> in je  eigen </a:t>
            </a:r>
            <a:r>
              <a:rPr lang="en-US" sz="2800" dirty="0" err="1"/>
              <a:t>tekening</a:t>
            </a:r>
            <a:r>
              <a:rPr lang="en-US" sz="2800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810645" y="1742083"/>
            <a:ext cx="518457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3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1143000" y="-1143000"/>
            <a:ext cx="6857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88243" y="-1188244"/>
            <a:ext cx="6767512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1090613" y="-1090613"/>
            <a:ext cx="6962775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sz="2400" dirty="0"/>
              <a:t>Je krijgt als groepje een trend toegewezen</a:t>
            </a:r>
            <a:r>
              <a:rPr lang="nl-NL" dirty="0"/>
              <a:t>;</a:t>
            </a:r>
          </a:p>
          <a:p>
            <a:pPr marL="850392" lvl="1" indent="-457200">
              <a:buFont typeface="+mj-lt"/>
              <a:buAutoNum type="arabicPeriod"/>
            </a:pPr>
            <a:r>
              <a:rPr lang="nl-NL" sz="1800" dirty="0"/>
              <a:t>Jullie analyseren de trend (instructies volgen);</a:t>
            </a:r>
          </a:p>
          <a:p>
            <a:pPr marL="850392" lvl="1" indent="-457200">
              <a:buFont typeface="+mj-lt"/>
              <a:buAutoNum type="arabicPeriod"/>
            </a:pPr>
            <a:r>
              <a:rPr lang="nl-NL" sz="1800" dirty="0"/>
              <a:t>Jullie maken een poster om de trend te presenteren;</a:t>
            </a:r>
          </a:p>
          <a:p>
            <a:pPr marL="850392" lvl="1" indent="-457200">
              <a:buFont typeface="+mj-lt"/>
              <a:buAutoNum type="arabicPeriod"/>
            </a:pPr>
            <a:r>
              <a:rPr lang="nl-NL" sz="1800" dirty="0"/>
              <a:t>Deze of volgende les presenteren jullie de trend.</a:t>
            </a:r>
          </a:p>
          <a:p>
            <a:endParaRPr lang="nl-NL" sz="2400" dirty="0"/>
          </a:p>
          <a:p>
            <a:r>
              <a:rPr lang="nl-NL" sz="2400" dirty="0"/>
              <a:t>De andere leerlingen in de klas richten zich op een andere trend. Het werk is dus verdeeld en je bent hiermee afhankelijk van de kwaliteit van elkaars werk. Lever goed werk! </a:t>
            </a:r>
          </a:p>
          <a:p>
            <a:r>
              <a:rPr lang="nl-NL" sz="2400" dirty="0"/>
              <a:t>Bronnen krijg je aangeleverd</a:t>
            </a:r>
            <a:r>
              <a:rPr lang="nl-NL" dirty="0"/>
              <a:t>. </a:t>
            </a:r>
          </a:p>
          <a:p>
            <a:pPr lvl="1"/>
            <a:r>
              <a:rPr lang="nl-NL" dirty="0"/>
              <a:t>De bronnen zijn complex. Vragen? Stel ze aan de docent.</a:t>
            </a:r>
          </a:p>
          <a:p>
            <a:pPr lvl="1"/>
            <a:r>
              <a:rPr lang="nl-NL" dirty="0"/>
              <a:t>Maak binnen je groepje een effectieve taakverdeling.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Opdracht: trend analyse - wat?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3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66928" indent="-457200">
              <a:buFont typeface="+mj-lt"/>
              <a:buAutoNum type="alphaUcPeriod"/>
            </a:pPr>
            <a:r>
              <a:rPr lang="nl-NL" sz="2000" dirty="0"/>
              <a:t>De naam van je trend plak je op je poster af met het papier waarop een vraagteken staat: andere groepjes mogen niet weten waarmee jullie bezig zijn! Zij moeten straks raden waar het over gaat.</a:t>
            </a:r>
          </a:p>
          <a:p>
            <a:pPr marL="566928" indent="-457200">
              <a:buFont typeface="+mj-lt"/>
              <a:buAutoNum type="alphaUcPeriod"/>
            </a:pPr>
            <a:endParaRPr lang="nl-NL" sz="2000" dirty="0"/>
          </a:p>
          <a:p>
            <a:pPr marL="566928" indent="-457200">
              <a:buFont typeface="+mj-lt"/>
              <a:buAutoNum type="alphaUcPeriod"/>
            </a:pPr>
            <a:r>
              <a:rPr lang="nl-NL" sz="2000" dirty="0"/>
              <a:t>Geef op je poster antwoord op de volgende vragen:</a:t>
            </a:r>
          </a:p>
          <a:p>
            <a:pPr marL="566928" indent="-457200">
              <a:buFont typeface="+mj-lt"/>
              <a:buAutoNum type="arabicPeriod"/>
            </a:pPr>
            <a:r>
              <a:rPr lang="nl-NL" sz="2000" dirty="0"/>
              <a:t>Wat is een goede omschrijving van de trend?</a:t>
            </a:r>
          </a:p>
          <a:p>
            <a:pPr marL="566928" indent="-457200">
              <a:buFont typeface="+mj-lt"/>
              <a:buAutoNum type="arabicPeriod"/>
            </a:pPr>
            <a:r>
              <a:rPr lang="nl-NL" sz="2000" dirty="0"/>
              <a:t>Welke kenmerken en kernbegrippen horen bij de trend? Noem ze niet alleen, maar omschrijf ze kort of bedenk/zoek een goed voorbeeld.</a:t>
            </a:r>
          </a:p>
          <a:p>
            <a:pPr marL="566928" indent="-457200">
              <a:buFont typeface="+mj-lt"/>
              <a:buAutoNum type="arabicPeriod"/>
            </a:pPr>
            <a:r>
              <a:rPr lang="nl-NL" sz="2000" dirty="0"/>
              <a:t>Hoe is de trend zichtbaar in de grote Nederlandse stad? Bijvoorbeeld in Amsterdam?</a:t>
            </a:r>
          </a:p>
          <a:p>
            <a:pPr marL="566928" indent="-457200">
              <a:buFont typeface="+mj-lt"/>
              <a:buAutoNum type="arabicPeriod"/>
            </a:pPr>
            <a:r>
              <a:rPr lang="nl-NL" sz="2000" dirty="0"/>
              <a:t>De trend is ‘redelijk’ nieuw: hoe was het vroeger anders?</a:t>
            </a:r>
          </a:p>
          <a:p>
            <a:pPr marL="566928" indent="-457200">
              <a:buFont typeface="+mj-lt"/>
              <a:buAutoNum type="arabicPeriod"/>
            </a:pPr>
            <a:r>
              <a:rPr lang="nl-NL" sz="2000" dirty="0"/>
              <a:t>Zoom uit en kijk vanuit een hoger schaalniveau: is deze trend ook op andere plekken herkenbaar? Of is dat niet zo en is de Nederlandse stad uniek in het ervaren van deze trend?</a:t>
            </a:r>
          </a:p>
          <a:p>
            <a:pPr>
              <a:buFontTx/>
              <a:buChar char="-"/>
            </a:pPr>
            <a:endParaRPr lang="nl-NL" dirty="0"/>
          </a:p>
          <a:p>
            <a:pPr lvl="8">
              <a:buFontTx/>
              <a:buChar char="-"/>
            </a:pPr>
            <a:endParaRPr lang="nl-NL" dirty="0"/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Trendanalyse – instructies- hoe?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6156176" y="5877272"/>
            <a:ext cx="2627784" cy="79208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Hulp nodig? Stel vragen!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658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1761</TotalTime>
  <Words>436</Words>
  <Application>Microsoft Office PowerPoint</Application>
  <PresentationFormat>Diavoorstelling (4:3)</PresentationFormat>
  <Paragraphs>65</Paragraphs>
  <Slides>13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Calibri</vt:lpstr>
      <vt:lpstr>Lucida Sans Unicode</vt:lpstr>
      <vt:lpstr>Verdana</vt:lpstr>
      <vt:lpstr>Wingdings 2</vt:lpstr>
      <vt:lpstr>Wingdings 3</vt:lpstr>
      <vt:lpstr>Concours</vt:lpstr>
      <vt:lpstr>     </vt:lpstr>
      <vt:lpstr>PowerPoint-presentatie</vt:lpstr>
      <vt:lpstr>De schoolomgeving in 2032? - schets tekeningen gisteren gemaakt -</vt:lpstr>
      <vt:lpstr>PowerPoint-presentatie</vt:lpstr>
      <vt:lpstr>PowerPoint-presentatie</vt:lpstr>
      <vt:lpstr>PowerPoint-presentatie</vt:lpstr>
      <vt:lpstr>PowerPoint-presentatie</vt:lpstr>
      <vt:lpstr>Opdracht: trend analyse - wat?</vt:lpstr>
      <vt:lpstr>Trendanalyse – instructies- hoe?</vt:lpstr>
      <vt:lpstr>Morgen: van trends naar scenario’s</vt:lpstr>
      <vt:lpstr>PowerPoint-presentatie</vt:lpstr>
      <vt:lpstr>PowerPoint-presentatie</vt:lpstr>
      <vt:lpstr>Huiswerk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irispauw</dc:creator>
  <cp:lastModifiedBy>iris pauw</cp:lastModifiedBy>
  <cp:revision>58</cp:revision>
  <cp:lastPrinted>2016-01-05T17:30:21Z</cp:lastPrinted>
  <dcterms:created xsi:type="dcterms:W3CDTF">2015-11-24T09:17:45Z</dcterms:created>
  <dcterms:modified xsi:type="dcterms:W3CDTF">2021-01-31T15:14:35Z</dcterms:modified>
</cp:coreProperties>
</file>