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259" r:id="rId2"/>
    <p:sldId id="266" r:id="rId3"/>
    <p:sldId id="265" r:id="rId4"/>
    <p:sldId id="264" r:id="rId5"/>
    <p:sldId id="267" r:id="rId6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E6FCB-4B16-4E4C-B55E-D8A4B6570272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17EEB-18FA-4616-8217-69A7A3B167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7192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3DA9A-406C-423A-A67E-7EF959CE2A1D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0FA68-E1AC-4473-A8C1-66CECE2A8BE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5551CC-CB53-4BB9-94D9-03C1D8F67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C6ADB2-36EB-4FDE-A32B-79F82BA94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E62767-30FD-4BF9-9EC2-35975403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3B44AE-16F0-4A31-A524-3F21BBEF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E3B337-C1F2-4B9C-912D-55DBF2DA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06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BE030-A143-4FA4-81B0-FD1E93F38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48F51D-DA1B-4449-A75D-139AF3056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5AC325-7624-49CD-8172-89CC6E55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2A7C75-A324-43D5-93E3-882EBF85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1441E8-CC6B-4DAE-BE13-1D352E9A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89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30C3D36-D4BD-4CC4-B0FB-956FB7043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8D0DCA-2C5E-4E42-8DC6-452D61EE6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AA122E-44C2-4BB6-8858-E591433A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7F8423-8782-4969-B3C9-76F183E97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D63CF9-F32B-47F1-97CB-717116A2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80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D0ECF-601E-4719-8957-B56EAC01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18E386-7541-4BE3-94D8-F42B0A67F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18E49E-87E8-4AF5-90DB-91F55034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DFDDBC1-5059-4CC0-8E3D-933C8D4F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CAC7B9-4053-4054-85C9-8B6CB8849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0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3A4A7-586E-404D-931D-063EF8F2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E35ABB-E224-4B22-B36B-3B04FAD02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1508D5-B426-469E-978F-CCBD1B12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BC8AD4-879C-4522-873C-EEE4E1DC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B0BE56-D357-420E-8D2F-102B5770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01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C98E1-7F11-4880-A790-CEE58EE8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B34EE1-B891-4FD3-9896-6C1FC26CE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427998-BAC2-4CEA-84DE-3BD34F555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0DF27F-BFAF-463E-9BCE-D650C181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48FD8B-9C1C-40C0-8584-4F61D14B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04C107-C19C-406A-893B-0E1D2006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19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5B496-4453-41AC-8BB2-86EA976A4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ADB9BE-54A5-44B1-9143-E9562F0F6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607D55-A67C-4F1E-B177-8D6A334AA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20E7768-0517-4352-8122-D0AD5118B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E53BFE-56C5-4F05-940C-86E618660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43FEEC0-7EEB-4396-B034-4573851A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8AB0EEA-63AA-4383-B4FE-95614DCB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E6C60D3-60A2-4B4F-BA19-EB52990B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99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F5147-9B23-4A71-AE88-9A25C081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046BE3C-DFD6-4301-AF33-AF362403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26F0C37-EBEC-48E5-B43F-8015221A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8143ADD-B7DB-42C5-8CF2-F7E687DF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15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FFD40D7-E372-45F0-9EEF-AA793D39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19383CB-B2A3-4B4F-9A2B-82AE0B4C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2E3989-07A0-473B-ABE1-8DEA85CA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91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D800D-AD29-4A87-BFC1-B021FA06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CA56B-A3DF-4D37-B749-B26FC9B40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3AC217-E4CA-464B-BF65-66BAE1F47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1E0AA1-9CA2-4277-896D-E0131593A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28BEA9-FA54-4EA6-84E6-4BBFCA47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B389CC-3D9F-4F22-A713-3568D1E0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10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B5F54-8E5C-40FA-B984-34662EA1D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644F81B-89DA-4A83-927D-0A44C7E1F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11E2BF-7F53-4FE5-A0BC-6496F4F7A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40B8C8-1B2E-4495-97A3-D0F7FE64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638E61-9FB3-41BA-80C1-4E675D11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280617-A521-4127-A525-BADE9FBC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725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6041D30-FFBA-4BDE-951A-F1ABB838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BEB3F6-FE3C-4EB7-A0C7-BB5511A05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517BDF-4EAA-4A6A-9BCB-747A79447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6FD3-F4C7-4926-BA9A-DAA2F7CB822E}" type="datetimeFigureOut">
              <a:rPr lang="nl-NL" smtClean="0"/>
              <a:pPr/>
              <a:t>31-1-2021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409648-13CE-409C-9DA9-2034EC1F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AA5172-3E5F-419F-9F14-7C16E5859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39E2-EA24-420A-97F7-2A4A667BAF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69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fer.com/" TargetMode="External"/><Relationship Id="rId2" Type="http://schemas.openxmlformats.org/officeDocument/2006/relationships/hyperlink" Target="https://www.youtube.com/watch?v=to_P2kGRJL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82976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nl-NL" dirty="0">
              <a:solidFill>
                <a:schemeClr val="accent1"/>
              </a:solidFill>
            </a:endParaRPr>
          </a:p>
        </p:txBody>
      </p:sp>
      <p:pic>
        <p:nvPicPr>
          <p:cNvPr id="6146" name="Picture 2" descr="C:\Users\irispauw\Documents\IPAB\fase 3 UCU\afbeeldingen\stad in glazen 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2123728" y="83671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076328" y="3149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228728" y="3301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940152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1" name="Rectangle 10"/>
          <p:cNvSpPr/>
          <p:nvPr/>
        </p:nvSpPr>
        <p:spPr>
          <a:xfrm>
            <a:off x="611560" y="764704"/>
            <a:ext cx="8334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Lessenserie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Scenario’s voor de stad van de toekomst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>
                <a:solidFill>
                  <a:schemeClr val="bg1"/>
                </a:solidFill>
              </a:rPr>
              <a:t>Les </a:t>
            </a:r>
            <a:r>
              <a:rPr lang="en-US" sz="2800" b="1" dirty="0">
                <a:solidFill>
                  <a:schemeClr val="bg1"/>
                </a:solidFill>
              </a:rPr>
              <a:t>6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93B4E-FD15-4343-B5B3-C466EC7B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FC531-9F2D-4401-8B0D-33BD68A4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808" y="155679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Vragen over de leesteksten en andere bronmaterialen?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Twee grote opdrachten vandaag: 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AutoNum type="arabicParenR"/>
            </a:pPr>
            <a:r>
              <a:rPr lang="nl-NL" dirty="0"/>
              <a:t>30 min: scenario’s tekenen: stad van de toekomst</a:t>
            </a:r>
          </a:p>
          <a:p>
            <a:pPr marL="342900" lvl="1" indent="0">
              <a:buNone/>
            </a:pPr>
            <a:r>
              <a:rPr lang="nl-NL" dirty="0"/>
              <a:t>- Schetsen worden ingeleverd</a:t>
            </a:r>
          </a:p>
          <a:p>
            <a:pPr marL="457200" indent="-457200">
              <a:buAutoNum type="arabicParenR"/>
            </a:pPr>
            <a:endParaRPr lang="nl-NL" dirty="0"/>
          </a:p>
          <a:p>
            <a:pPr marL="457200" indent="-457200">
              <a:buAutoNum type="arabicParenR"/>
            </a:pPr>
            <a:r>
              <a:rPr lang="nl-NL" dirty="0"/>
              <a:t>20 min: Reflectief filmpje opnemen: wat was voor jou belangrijk in de lessenserie? </a:t>
            </a:r>
          </a:p>
          <a:p>
            <a:pPr lvl="1">
              <a:buFontTx/>
              <a:buChar char="-"/>
            </a:pPr>
            <a:r>
              <a:rPr lang="nl-NL" dirty="0"/>
              <a:t>Filmpjes worden ingeleverd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Vooruitblik</a:t>
            </a:r>
            <a:r>
              <a:rPr lang="en-US" dirty="0"/>
              <a:t>: </a:t>
            </a:r>
            <a:r>
              <a:rPr lang="en-US" dirty="0" err="1"/>
              <a:t>toets</a:t>
            </a:r>
            <a:endParaRPr lang="nl-NL" dirty="0"/>
          </a:p>
        </p:txBody>
      </p:sp>
      <p:pic>
        <p:nvPicPr>
          <p:cNvPr id="1026" name="Picture 2" descr="Tomaten oogsten en bewaren">
            <a:extLst>
              <a:ext uri="{FF2B5EF4-FFF2-40B4-BE49-F238E27FC236}">
                <a16:creationId xmlns:a16="http://schemas.microsoft.com/office/drawing/2014/main" id="{16DBF475-0E0F-42D5-AC78-29D4A9558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25962"/>
            <a:ext cx="3476624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36A8135-FED9-4A5E-AE4F-C03DEA014F20}"/>
              </a:ext>
            </a:extLst>
          </p:cNvPr>
          <p:cNvSpPr txBox="1"/>
          <p:nvPr/>
        </p:nvSpPr>
        <p:spPr>
          <a:xfrm>
            <a:off x="2915816" y="6192746"/>
            <a:ext cx="2435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/>
              <a:t>Toepassen = oogsten </a:t>
            </a:r>
            <a:r>
              <a:rPr lang="nl-NL" i="1" dirty="0">
                <a:sym typeface="Wingdings" panose="05000000000000000000" pitchFamily="2" charset="2"/>
              </a:rPr>
              <a:t>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6656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103B2-07AA-4A39-B11E-03CD2168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/>
          <a:lstStyle/>
          <a:p>
            <a:r>
              <a:rPr lang="nl-NL" dirty="0"/>
              <a:t>1. Scenario’s tekenen: de stad van de toekomst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99D77D-1686-4E7E-A700-62807BB27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6" y="1577131"/>
            <a:ext cx="7886700" cy="491574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(INDIVIDUEEL EN IN STILTE)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scenari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de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toekomst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18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Kennis</a:t>
            </a:r>
            <a: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artefacten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actoren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activiteiten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wat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 in de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de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toekomst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Voedsel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toekomst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consumptive,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afvalstromen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hoe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geregeld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om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kijkt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18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Voorstellingsvermogen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creatieve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beelden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jouw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netvlies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boven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18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Waarden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wat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belangrijk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beschermen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versterken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Of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juist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tekenen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NB: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opdracht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draait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tekentalent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maar om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inhoudelijke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boodschap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Tekstwolkjes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gebruiken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boodschap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bijvoorbeeld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versterken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8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nl-NL" dirty="0"/>
              <a:t>2. Opdracht: filmpje </a:t>
            </a:r>
            <a:r>
              <a:rPr lang="nl-NL" sz="2000" dirty="0"/>
              <a:t>(ofwel: videoreflectie</a:t>
            </a:r>
            <a:r>
              <a:rPr lang="nl-NL" sz="1400" dirty="0"/>
              <a:t>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85000" lnSpcReduction="20000"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000" dirty="0"/>
              <a:t>Voorbeeld: Prof. J. Bloemhof, over het streven naar duurzame logistiek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000" dirty="0">
              <a:hlinkClick r:id="rId2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000" dirty="0">
                <a:hlinkClick r:id="rId2"/>
              </a:rPr>
              <a:t>https://www.youtube.com/watch?v=to_P2kGRJLw</a:t>
            </a:r>
            <a:endParaRPr lang="nl-NL" sz="2000" dirty="0"/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/>
              <a:t>Nu jullie!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/>
              <a:t>Neem in tweetallen een filmpje op waarin je reflecteert (= met diepgang terugblikt) op de lessenserie. Volg deze stappen: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/>
              <a:t>1) Maak op papier de volgende zinnen af:</a:t>
            </a:r>
          </a:p>
          <a:p>
            <a:pPr marL="566928" indent="-457200">
              <a:buFont typeface="+mj-lt"/>
              <a:buAutoNum type="alphaLcParenR"/>
            </a:pPr>
            <a:r>
              <a:rPr lang="nl-NL" sz="1600" i="1" dirty="0"/>
              <a:t>Wat ik belangrijk vond in deze lessenserie is  ………………………………..……. </a:t>
            </a:r>
          </a:p>
          <a:p>
            <a:pPr marL="109728" indent="0">
              <a:buNone/>
            </a:pPr>
            <a:r>
              <a:rPr lang="nl-NL" sz="1600" i="1" dirty="0"/>
              <a:t>Kies één concreet inzicht of een eyeopener.</a:t>
            </a:r>
          </a:p>
          <a:p>
            <a:pPr marL="566928" indent="-457200">
              <a:buFont typeface="+mj-lt"/>
              <a:buAutoNum type="alphaLcParenR" startAt="2"/>
            </a:pPr>
            <a:r>
              <a:rPr lang="nl-NL" sz="1600" i="1" dirty="0"/>
              <a:t>Wat ik geleerd heb t.a.v. dit inzicht/eyeopener is …………………………….…….</a:t>
            </a:r>
          </a:p>
          <a:p>
            <a:pPr marL="566928" indent="-457200">
              <a:buFont typeface="+mj-lt"/>
              <a:buAutoNum type="alphaLcParenR" startAt="2"/>
            </a:pPr>
            <a:r>
              <a:rPr lang="nl-NL" sz="1600" i="1" dirty="0"/>
              <a:t>Ik hoop dat de toekomst op dit terrein er als volgt uitziet: …………………....</a:t>
            </a:r>
          </a:p>
          <a:p>
            <a:pPr marL="566928" indent="-457200">
              <a:buFont typeface="+mj-lt"/>
              <a:buAutoNum type="alphaLcParenR" startAt="2"/>
            </a:pPr>
            <a:r>
              <a:rPr lang="nl-NL" sz="1600" i="1" dirty="0"/>
              <a:t>De eerste concrete stap hiertoe in de goede richting is </a:t>
            </a:r>
            <a:r>
              <a:rPr lang="nl-NL" sz="1600" dirty="0"/>
              <a:t>…………………………. </a:t>
            </a:r>
          </a:p>
          <a:p>
            <a:pPr marL="109728" indent="0">
              <a:buNone/>
            </a:pPr>
            <a:endParaRPr lang="nl-NL" sz="1600" dirty="0"/>
          </a:p>
          <a:p>
            <a:pPr marL="109728" indent="0">
              <a:buNone/>
            </a:pPr>
            <a:r>
              <a:rPr lang="nl-NL" sz="2000" dirty="0"/>
              <a:t>2) Maak een filmpje waarin je jouw zinnen opneemt: jij praat, een medeleerling filmt. Je filmpje duurt ongeveer 3 minuten.</a:t>
            </a:r>
          </a:p>
          <a:p>
            <a:pPr marL="109728" indent="0">
              <a:buNone/>
            </a:pPr>
            <a:r>
              <a:rPr lang="nl-NL" sz="2000" dirty="0"/>
              <a:t>3) Geef je filmpje jouw naam als bestandsnaam en verstuur het via </a:t>
            </a:r>
            <a:r>
              <a:rPr lang="nl-NL" sz="2000" dirty="0">
                <a:hlinkClick r:id="rId3"/>
              </a:rPr>
              <a:t>www.transfer.com</a:t>
            </a:r>
            <a:r>
              <a:rPr lang="nl-NL" sz="2000" dirty="0"/>
              <a:t> naar: XXXXXXXXXXXXXXXXXX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B0630-BB20-47F3-9E30-72FF68144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4056"/>
            <a:ext cx="7886700" cy="615602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3. Vooruitblik: toets</a:t>
            </a:r>
            <a:br>
              <a:rPr lang="nl-NL" dirty="0"/>
            </a:b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7C0896-6663-4E18-9B6E-CD0EC62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318748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Bestudeer ter voorbereiding de bronnen uit de lessen aandachtig:</a:t>
            </a:r>
          </a:p>
          <a:p>
            <a:pPr marL="0" indent="0">
              <a:buNone/>
            </a:pPr>
            <a:endParaRPr lang="nl-NL" dirty="0"/>
          </a:p>
          <a:p>
            <a:pPr lvl="1"/>
            <a:r>
              <a:rPr lang="nl-NL" dirty="0"/>
              <a:t>3 bronnen met toekomstscenario’s, gebruikt in les 1 en 2;</a:t>
            </a:r>
          </a:p>
          <a:p>
            <a:pPr lvl="1"/>
            <a:endParaRPr lang="nl-NL" dirty="0"/>
          </a:p>
          <a:p>
            <a:pPr lvl="1"/>
            <a:r>
              <a:rPr lang="nl-NL" dirty="0" err="1"/>
              <a:t>Infographics</a:t>
            </a:r>
            <a:r>
              <a:rPr lang="nl-NL" dirty="0"/>
              <a:t> over “voedsel in de stad van de toekomst”, gebruikt in les 3 en 5;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3 leesteksten, uitgedeeld in les 2, les 4 en les 5;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Bronnenset</a:t>
            </a:r>
            <a:r>
              <a:rPr lang="en-US" dirty="0"/>
              <a:t> over de trends:</a:t>
            </a:r>
          </a:p>
          <a:p>
            <a:pPr marL="1143000" lvl="2" indent="-457200">
              <a:buFont typeface="+mj-lt"/>
              <a:buAutoNum type="arabicPeriod"/>
            </a:pPr>
            <a:r>
              <a:rPr lang="nl-NL" dirty="0"/>
              <a:t>Verduurzaming</a:t>
            </a:r>
          </a:p>
          <a:p>
            <a:pPr marL="1143000" lvl="2" indent="-457200">
              <a:buFont typeface="+mj-lt"/>
              <a:buAutoNum type="arabicPeriod"/>
            </a:pPr>
            <a:r>
              <a:rPr lang="nl-NL" dirty="0"/>
              <a:t>Individualisering</a:t>
            </a:r>
          </a:p>
          <a:p>
            <a:pPr marL="1143000" lvl="2" indent="-457200">
              <a:buFont typeface="+mj-lt"/>
              <a:buAutoNum type="arabicPeriod"/>
            </a:pPr>
            <a:r>
              <a:rPr lang="nl-NL" dirty="0"/>
              <a:t>Technologisering</a:t>
            </a:r>
          </a:p>
          <a:p>
            <a:pPr marL="1143000" lvl="2" indent="-457200">
              <a:buFont typeface="+mj-lt"/>
              <a:buAutoNum type="arabicPeriod"/>
            </a:pPr>
            <a:r>
              <a:rPr lang="nl-NL" dirty="0"/>
              <a:t>Terugtredende overheid</a:t>
            </a:r>
          </a:p>
          <a:p>
            <a:pPr marL="685800" lvl="2" indent="0">
              <a:buNone/>
            </a:pPr>
            <a:endParaRPr lang="nl-NL" dirty="0"/>
          </a:p>
          <a:p>
            <a:pPr marL="685800" lvl="2" indent="0">
              <a:buNone/>
            </a:pPr>
            <a:r>
              <a:rPr lang="en-US" dirty="0"/>
              <a:t>Zorg </a:t>
            </a:r>
            <a:r>
              <a:rPr lang="en-US" dirty="0" err="1"/>
              <a:t>dat</a:t>
            </a:r>
            <a:r>
              <a:rPr lang="en-US" dirty="0"/>
              <a:t> je per trend: </a:t>
            </a:r>
          </a:p>
          <a:p>
            <a:pPr lvl="2"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omschrijving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;</a:t>
            </a:r>
          </a:p>
          <a:p>
            <a:pPr lvl="2">
              <a:buFontTx/>
              <a:buChar char="-"/>
            </a:pP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benoemen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de trends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stad</a:t>
            </a:r>
            <a:r>
              <a:rPr lang="en-US" dirty="0"/>
              <a:t> in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 </a:t>
            </a:r>
            <a:r>
              <a:rPr lang="en-US" dirty="0" err="1"/>
              <a:t>Formuleer</a:t>
            </a:r>
            <a:r>
              <a:rPr lang="en-US" dirty="0"/>
              <a:t> </a:t>
            </a:r>
            <a:r>
              <a:rPr lang="en-US" dirty="0" err="1"/>
              <a:t>meerdere</a:t>
            </a:r>
            <a:r>
              <a:rPr lang="en-US" dirty="0"/>
              <a:t> ‘</a:t>
            </a:r>
            <a:r>
              <a:rPr lang="en-US" dirty="0" err="1"/>
              <a:t>als</a:t>
            </a:r>
            <a:r>
              <a:rPr lang="en-US" dirty="0"/>
              <a:t>…. /dan….’ -</a:t>
            </a:r>
            <a:r>
              <a:rPr lang="en-US" dirty="0" err="1"/>
              <a:t>redeneringen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99840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502</Words>
  <Application>Microsoft Office PowerPoint</Application>
  <PresentationFormat>Diavoorstelling (4:3)</PresentationFormat>
  <Paragraphs>63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     </vt:lpstr>
      <vt:lpstr>Agenda</vt:lpstr>
      <vt:lpstr>1. Scenario’s tekenen: de stad van de toekomst</vt:lpstr>
      <vt:lpstr>2. Opdracht: filmpje (ofwel: videoreflectie)</vt:lpstr>
      <vt:lpstr> 3. Vooruitblik: toets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irispauw</dc:creator>
  <cp:lastModifiedBy>iris pauw</cp:lastModifiedBy>
  <cp:revision>43</cp:revision>
  <dcterms:created xsi:type="dcterms:W3CDTF">2015-11-11T07:59:18Z</dcterms:created>
  <dcterms:modified xsi:type="dcterms:W3CDTF">2021-01-31T15:24:08Z</dcterms:modified>
</cp:coreProperties>
</file>