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7" r:id="rId3"/>
    <p:sldId id="302" r:id="rId4"/>
    <p:sldId id="303" r:id="rId5"/>
    <p:sldId id="298" r:id="rId6"/>
    <p:sldId id="299" r:id="rId7"/>
    <p:sldId id="300" r:id="rId8"/>
    <p:sldId id="304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DE072-91C9-4B83-AADB-939912A650D3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D87A-95BE-43FB-B43C-74436AFDE3C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DEF64-2DDF-4466-805B-856676F1ACFC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1768-A2FE-47FF-91C0-926234CAE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13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1768-A2FE-47FF-91C0-926234CAEE62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805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Eventueel</a:t>
            </a:r>
            <a:r>
              <a:rPr lang="en-US" dirty="0"/>
              <a:t>: </a:t>
            </a:r>
            <a:r>
              <a:rPr lang="en-US" dirty="0" err="1"/>
              <a:t>ontwikkelingslijn</a:t>
            </a:r>
            <a:r>
              <a:rPr lang="en-US" dirty="0"/>
              <a:t> </a:t>
            </a:r>
            <a:r>
              <a:rPr lang="en-US" dirty="0" err="1"/>
              <a:t>creatieve</a:t>
            </a:r>
            <a:r>
              <a:rPr lang="en-US" dirty="0"/>
              <a:t> </a:t>
            </a:r>
            <a:r>
              <a:rPr lang="en-US" dirty="0" err="1"/>
              <a:t>ideeen</a:t>
            </a:r>
            <a:r>
              <a:rPr lang="en-US" dirty="0"/>
              <a:t> op </a:t>
            </a:r>
            <a:r>
              <a:rPr lang="en-US" dirty="0" err="1"/>
              <a:t>bord</a:t>
            </a:r>
            <a:r>
              <a:rPr lang="en-US" dirty="0"/>
              <a:t>, of </a:t>
            </a:r>
            <a:r>
              <a:rPr lang="en-US" dirty="0" err="1"/>
              <a:t>aan</a:t>
            </a:r>
            <a:r>
              <a:rPr lang="en-US" baseline="0" dirty="0"/>
              <a:t> </a:t>
            </a:r>
            <a:r>
              <a:rPr lang="en-US" baseline="0" dirty="0" err="1"/>
              <a:t>leerlingen</a:t>
            </a:r>
            <a:r>
              <a:rPr lang="en-US" baseline="0" dirty="0"/>
              <a:t> </a:t>
            </a:r>
            <a:r>
              <a:rPr lang="en-US" baseline="0" dirty="0" err="1"/>
              <a:t>individueel</a:t>
            </a:r>
            <a:r>
              <a:rPr lang="en-US" baseline="0" dirty="0"/>
              <a:t> </a:t>
            </a:r>
            <a:r>
              <a:rPr lang="en-US" baseline="0" dirty="0" err="1"/>
              <a:t>schetsen</a:t>
            </a:r>
            <a:r>
              <a:rPr lang="en-US" baseline="0" dirty="0"/>
              <a:t>: curve van </a:t>
            </a:r>
            <a:r>
              <a:rPr lang="en-US" baseline="0" dirty="0" err="1"/>
              <a:t>hoog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</a:t>
            </a:r>
            <a:r>
              <a:rPr lang="en-US" baseline="0" dirty="0" err="1"/>
              <a:t>zeer</a:t>
            </a:r>
            <a:r>
              <a:rPr lang="en-US" baseline="0" dirty="0"/>
              <a:t> </a:t>
            </a:r>
            <a:r>
              <a:rPr lang="en-US" baseline="0" dirty="0" err="1"/>
              <a:t>laag</a:t>
            </a:r>
            <a:r>
              <a:rPr lang="en-US" baseline="0" dirty="0"/>
              <a:t> en </a:t>
            </a:r>
            <a:r>
              <a:rPr lang="en-US" baseline="0" dirty="0" err="1"/>
              <a:t>dan</a:t>
            </a:r>
            <a:r>
              <a:rPr lang="en-US" baseline="0" dirty="0"/>
              <a:t> </a:t>
            </a:r>
            <a:r>
              <a:rPr lang="en-US" baseline="0" dirty="0" err="1"/>
              <a:t>terug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</a:t>
            </a:r>
            <a:r>
              <a:rPr lang="en-US" baseline="0" dirty="0" err="1"/>
              <a:t>redelijk</a:t>
            </a:r>
            <a:r>
              <a:rPr lang="en-US" baseline="0" dirty="0"/>
              <a:t> </a:t>
            </a:r>
            <a:r>
              <a:rPr lang="en-US" baseline="0" dirty="0" err="1"/>
              <a:t>niveau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 </a:t>
            </a:r>
            <a:r>
              <a:rPr lang="en-US" baseline="0" dirty="0" err="1">
                <a:sym typeface="Wingdings" pitchFamily="2" charset="2"/>
              </a:rPr>
              <a:t>Doel</a:t>
            </a:r>
            <a:r>
              <a:rPr lang="en-US" baseline="0" dirty="0">
                <a:sym typeface="Wingdings" pitchFamily="2" charset="2"/>
              </a:rPr>
              <a:t>: </a:t>
            </a:r>
            <a:r>
              <a:rPr lang="en-US" baseline="0" dirty="0" err="1">
                <a:sym typeface="Wingdings" pitchFamily="2" charset="2"/>
              </a:rPr>
              <a:t>erkenning</a:t>
            </a:r>
            <a:r>
              <a:rPr lang="en-US" baseline="0" dirty="0">
                <a:sym typeface="Wingdings" pitchFamily="2" charset="2"/>
              </a:rPr>
              <a:t> </a:t>
            </a:r>
            <a:r>
              <a:rPr lang="en-US" baseline="0" dirty="0" err="1">
                <a:sym typeface="Wingdings" pitchFamily="2" charset="2"/>
              </a:rPr>
              <a:t>dat</a:t>
            </a:r>
            <a:r>
              <a:rPr lang="en-US" baseline="0" dirty="0">
                <a:sym typeface="Wingdings" pitchFamily="2" charset="2"/>
              </a:rPr>
              <a:t> </a:t>
            </a:r>
            <a:r>
              <a:rPr lang="en-US" baseline="0" dirty="0" err="1">
                <a:sym typeface="Wingdings" pitchFamily="2" charset="2"/>
              </a:rPr>
              <a:t>creatief</a:t>
            </a:r>
            <a:r>
              <a:rPr lang="en-US" baseline="0" dirty="0">
                <a:sym typeface="Wingdings" pitchFamily="2" charset="2"/>
              </a:rPr>
              <a:t> en </a:t>
            </a:r>
            <a:r>
              <a:rPr lang="en-US" baseline="0" dirty="0" err="1">
                <a:sym typeface="Wingdings" pitchFamily="2" charset="2"/>
              </a:rPr>
              <a:t>tegelijk</a:t>
            </a:r>
            <a:r>
              <a:rPr lang="en-US" baseline="0">
                <a:sym typeface="Wingdings" pitchFamily="2" charset="2"/>
              </a:rPr>
              <a:t> inhoudelijk</a:t>
            </a:r>
            <a:r>
              <a:rPr lang="en-US" baseline="0" dirty="0">
                <a:sym typeface="Wingdings" pitchFamily="2" charset="2"/>
              </a:rPr>
              <a:t> </a:t>
            </a:r>
            <a:r>
              <a:rPr lang="en-US" baseline="0" dirty="0" err="1">
                <a:sym typeface="Wingdings" pitchFamily="2" charset="2"/>
              </a:rPr>
              <a:t>schetsen</a:t>
            </a:r>
            <a:r>
              <a:rPr lang="en-US" baseline="0" dirty="0">
                <a:sym typeface="Wingdings" pitchFamily="2" charset="2"/>
              </a:rPr>
              <a:t> </a:t>
            </a:r>
            <a:r>
              <a:rPr lang="en-US" baseline="0" dirty="0" err="1">
                <a:sym typeface="Wingdings" pitchFamily="2" charset="2"/>
              </a:rPr>
              <a:t>lastig</a:t>
            </a:r>
            <a:r>
              <a:rPr lang="en-US" baseline="0" dirty="0">
                <a:sym typeface="Wingdings" pitchFamily="2" charset="2"/>
              </a:rPr>
              <a:t> is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1768-A2FE-47FF-91C0-926234CAEE6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Voedsel</a:t>
            </a:r>
            <a:r>
              <a:rPr lang="nl-NL" baseline="0" dirty="0"/>
              <a:t> als verdiepende vraag opgenomen. Als leerlingen een mooi toekomstbeeld hebben en voedsel een gekunstelde toevoeging zou betekenen: achterwege laten.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1768-A2FE-47FF-91C0-926234CAEE62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42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8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7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9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9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1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5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5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2CB13-7082-CE45-9E52-766F172B2ED4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20848-2AFF-FB4E-8F03-A9F4C7D2B5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4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beeldmateriaal oude USB GGC\schilderij stip op de horiz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099"/>
            <a:ext cx="7772400" cy="1822914"/>
          </a:xfrm>
        </p:spPr>
        <p:txBody>
          <a:bodyPr>
            <a:normAutofit/>
          </a:bodyPr>
          <a:lstStyle/>
          <a:p>
            <a:r>
              <a:rPr lang="en-US" dirty="0" err="1"/>
              <a:t>Toekomstscenario’s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stad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5728"/>
            <a:ext cx="6400800" cy="1123071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						Les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3053" y="152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1053" y="909053"/>
            <a:ext cx="255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10" name="Stroomdiagram: Proces 9"/>
          <p:cNvSpPr/>
          <p:nvPr/>
        </p:nvSpPr>
        <p:spPr>
          <a:xfrm>
            <a:off x="2247602" y="2954215"/>
            <a:ext cx="914400" cy="116761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Stroomdiagram: Proces 10"/>
          <p:cNvSpPr/>
          <p:nvPr/>
        </p:nvSpPr>
        <p:spPr>
          <a:xfrm>
            <a:off x="3162002" y="3460654"/>
            <a:ext cx="914400" cy="66118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Stroomdiagram: Proces 11"/>
          <p:cNvSpPr/>
          <p:nvPr/>
        </p:nvSpPr>
        <p:spPr>
          <a:xfrm>
            <a:off x="4076402" y="2082018"/>
            <a:ext cx="914400" cy="2039815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/>
              <a:t>3</a:t>
            </a:r>
            <a:endParaRPr lang="nl-NL" sz="8000" dirty="0"/>
          </a:p>
        </p:txBody>
      </p:sp>
      <p:sp>
        <p:nvSpPr>
          <p:cNvPr id="13" name="Stroomdiagram: Proces 12"/>
          <p:cNvSpPr/>
          <p:nvPr/>
        </p:nvSpPr>
        <p:spPr>
          <a:xfrm>
            <a:off x="4990802" y="2574388"/>
            <a:ext cx="914400" cy="1547445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Stroomdiagram: Proces 14"/>
          <p:cNvSpPr/>
          <p:nvPr/>
        </p:nvSpPr>
        <p:spPr>
          <a:xfrm>
            <a:off x="5905202" y="3460653"/>
            <a:ext cx="914400" cy="66118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08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Nabespreking</a:t>
            </a:r>
            <a:r>
              <a:rPr lang="en-US" dirty="0"/>
              <a:t> </a:t>
            </a:r>
            <a:r>
              <a:rPr lang="en-US" dirty="0" err="1"/>
              <a:t>huiswerk</a:t>
            </a:r>
            <a:r>
              <a:rPr lang="en-US" dirty="0"/>
              <a:t> </a:t>
            </a:r>
          </a:p>
          <a:p>
            <a:pPr marL="914400" lvl="1" indent="-514350">
              <a:buFontTx/>
              <a:buChar char="-"/>
            </a:pPr>
            <a:r>
              <a:rPr lang="en-US" dirty="0"/>
              <a:t>Trend ≠ de </a:t>
            </a:r>
            <a:r>
              <a:rPr lang="en-US" dirty="0" err="1"/>
              <a:t>toekomst</a:t>
            </a:r>
            <a:r>
              <a:rPr lang="en-US" dirty="0"/>
              <a:t>!</a:t>
            </a:r>
          </a:p>
          <a:p>
            <a:pPr marL="914400" lvl="1" indent="-514350">
              <a:buFontTx/>
              <a:buChar char="-"/>
            </a:pPr>
            <a:r>
              <a:rPr lang="en-US" dirty="0"/>
              <a:t>Van trends </a:t>
            </a:r>
            <a:r>
              <a:rPr lang="en-US" dirty="0" err="1"/>
              <a:t>naar</a:t>
            </a:r>
            <a:r>
              <a:rPr lang="en-US" dirty="0"/>
              <a:t> scenario’s (</a:t>
            </a:r>
            <a:r>
              <a:rPr lang="en-US" dirty="0" err="1"/>
              <a:t>leestekst</a:t>
            </a:r>
            <a:r>
              <a:rPr lang="en-US" dirty="0"/>
              <a:t>)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Scenario’s </a:t>
            </a:r>
            <a:r>
              <a:rPr lang="en-US" dirty="0" err="1"/>
              <a:t>tekenen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Trends </a:t>
            </a:r>
            <a:r>
              <a:rPr lang="en-US" dirty="0" err="1"/>
              <a:t>combineren</a:t>
            </a: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schetsen</a:t>
            </a: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Beeld</a:t>
            </a:r>
            <a:r>
              <a:rPr lang="en-US" dirty="0"/>
              <a:t> </a:t>
            </a:r>
            <a:r>
              <a:rPr lang="en-US" dirty="0" err="1"/>
              <a:t>verdiepen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scenario?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209822"/>
            <a:ext cx="8229600" cy="4916341"/>
          </a:xfrm>
        </p:spPr>
        <p:txBody>
          <a:bodyPr/>
          <a:lstStyle/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scenario</a:t>
            </a:r>
            <a:r>
              <a:rPr lang="en-US" sz="2200" dirty="0"/>
              <a:t> is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toekomstverhaal</a:t>
            </a:r>
            <a:r>
              <a:rPr lang="en-US" sz="2200" dirty="0"/>
              <a:t>.  </a:t>
            </a:r>
            <a:r>
              <a:rPr lang="en-US" sz="2200" dirty="0" err="1"/>
              <a:t>Hierin</a:t>
            </a:r>
            <a:r>
              <a:rPr lang="en-US" sz="2200" dirty="0"/>
              <a:t> </a:t>
            </a:r>
            <a:r>
              <a:rPr lang="en-US" sz="2200" dirty="0" err="1"/>
              <a:t>worden</a:t>
            </a:r>
            <a:r>
              <a:rPr lang="en-US" sz="2200" dirty="0"/>
              <a:t> </a:t>
            </a:r>
          </a:p>
          <a:p>
            <a:pPr lvl="1">
              <a:buNone/>
            </a:pPr>
            <a:r>
              <a:rPr lang="en-US" sz="2200" dirty="0" err="1"/>
              <a:t>kennis</a:t>
            </a:r>
            <a:r>
              <a:rPr lang="en-US" sz="2200" dirty="0"/>
              <a:t> (over </a:t>
            </a:r>
            <a:r>
              <a:rPr lang="en-US" sz="2200" dirty="0" err="1"/>
              <a:t>o.a</a:t>
            </a:r>
            <a:r>
              <a:rPr lang="en-US" sz="2200" dirty="0"/>
              <a:t>. de </a:t>
            </a:r>
            <a:r>
              <a:rPr lang="en-US" sz="2200" dirty="0">
                <a:solidFill>
                  <a:srgbClr val="FF0000"/>
                </a:solidFill>
              </a:rPr>
              <a:t>trends</a:t>
            </a:r>
            <a:r>
              <a:rPr lang="en-US" sz="2200" dirty="0"/>
              <a:t>), </a:t>
            </a:r>
            <a:r>
              <a:rPr lang="en-US" sz="2200" dirty="0" err="1"/>
              <a:t>persoonlijke</a:t>
            </a:r>
            <a:r>
              <a:rPr lang="en-US" sz="2200" dirty="0"/>
              <a:t> </a:t>
            </a:r>
            <a:r>
              <a:rPr lang="en-US" sz="2200" dirty="0" err="1"/>
              <a:t>visie</a:t>
            </a:r>
            <a:r>
              <a:rPr lang="en-US" sz="2200" dirty="0"/>
              <a:t> en </a:t>
            </a:r>
          </a:p>
          <a:p>
            <a:pPr lvl="1">
              <a:buNone/>
            </a:pPr>
            <a:r>
              <a:rPr lang="en-US" sz="2200" dirty="0" err="1"/>
              <a:t>creativiteit</a:t>
            </a:r>
            <a:r>
              <a:rPr lang="en-US" sz="2200" dirty="0"/>
              <a:t> </a:t>
            </a:r>
            <a:r>
              <a:rPr lang="en-US" sz="2200" dirty="0" err="1"/>
              <a:t>gecombineerd</a:t>
            </a:r>
            <a:r>
              <a:rPr lang="en-US" sz="2200" dirty="0"/>
              <a:t> tot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samenhangend</a:t>
            </a:r>
            <a:r>
              <a:rPr lang="en-US" sz="2200" dirty="0"/>
              <a:t> </a:t>
            </a:r>
            <a:r>
              <a:rPr lang="en-US" sz="2200" dirty="0" err="1"/>
              <a:t>beeld</a:t>
            </a:r>
            <a:r>
              <a:rPr lang="en-US" sz="2200" dirty="0"/>
              <a:t> van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</a:p>
          <a:p>
            <a:pPr lvl="1">
              <a:buNone/>
            </a:pPr>
            <a:r>
              <a:rPr lang="en-US" sz="2200" dirty="0" err="1"/>
              <a:t>mogelijke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toekomst</a:t>
            </a:r>
            <a:r>
              <a:rPr lang="en-US" sz="2200" dirty="0"/>
              <a:t>. Je </a:t>
            </a:r>
            <a:r>
              <a:rPr lang="en-US" sz="2200" dirty="0" err="1"/>
              <a:t>denkt</a:t>
            </a:r>
            <a:r>
              <a:rPr lang="en-US" sz="2200" dirty="0"/>
              <a:t>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buiten</a:t>
            </a:r>
            <a:r>
              <a:rPr lang="en-US" sz="2200" dirty="0"/>
              <a:t> de </a:t>
            </a:r>
            <a:r>
              <a:rPr lang="en-US" sz="2200" dirty="0" err="1"/>
              <a:t>vaste</a:t>
            </a:r>
            <a:r>
              <a:rPr lang="en-US" sz="2200" dirty="0"/>
              <a:t> </a:t>
            </a:r>
            <a:r>
              <a:rPr lang="en-US" sz="2200" dirty="0" err="1"/>
              <a:t>kaders</a:t>
            </a:r>
            <a:r>
              <a:rPr lang="en-US" sz="2200" dirty="0"/>
              <a:t> en </a:t>
            </a:r>
          </a:p>
          <a:p>
            <a:pPr lvl="1">
              <a:buNone/>
            </a:pPr>
            <a:r>
              <a:rPr lang="en-US" sz="2200" dirty="0"/>
              <a:t>‘</a:t>
            </a:r>
            <a:r>
              <a:rPr lang="en-US" sz="2200" dirty="0" err="1"/>
              <a:t>proeft</a:t>
            </a:r>
            <a:r>
              <a:rPr lang="en-US" sz="2200" dirty="0"/>
              <a:t>’ </a:t>
            </a:r>
            <a:r>
              <a:rPr lang="en-US" sz="2200" dirty="0" err="1"/>
              <a:t>ook</a:t>
            </a:r>
            <a:r>
              <a:rPr lang="en-US" sz="2200" dirty="0"/>
              <a:t> de </a:t>
            </a:r>
            <a:r>
              <a:rPr lang="en-US" sz="2200" dirty="0" err="1"/>
              <a:t>mogelijkheden</a:t>
            </a:r>
            <a:r>
              <a:rPr lang="en-US" sz="2200" dirty="0"/>
              <a:t> die </a:t>
            </a:r>
            <a:r>
              <a:rPr lang="en-US" sz="2200" dirty="0" err="1"/>
              <a:t>misschien</a:t>
            </a:r>
            <a:r>
              <a:rPr lang="en-US" sz="2200" dirty="0"/>
              <a:t> </a:t>
            </a:r>
            <a:r>
              <a:rPr lang="en-US" sz="2200" dirty="0" err="1"/>
              <a:t>niet</a:t>
            </a:r>
            <a:r>
              <a:rPr lang="en-US" sz="2200" dirty="0"/>
              <a:t> </a:t>
            </a:r>
            <a:r>
              <a:rPr lang="en-US" sz="2200" dirty="0" err="1"/>
              <a:t>meteen</a:t>
            </a:r>
            <a:r>
              <a:rPr lang="en-US" sz="2200" dirty="0"/>
              <a:t> </a:t>
            </a:r>
            <a:r>
              <a:rPr lang="en-US" sz="2200" dirty="0" err="1"/>
              <a:t>voor</a:t>
            </a:r>
            <a:r>
              <a:rPr lang="en-US" sz="2200" dirty="0"/>
              <a:t> de </a:t>
            </a:r>
          </a:p>
          <a:p>
            <a:pPr lvl="1">
              <a:buNone/>
            </a:pPr>
            <a:r>
              <a:rPr lang="en-US" sz="2200" dirty="0"/>
              <a:t>hand </a:t>
            </a:r>
            <a:r>
              <a:rPr lang="en-US" sz="2200" dirty="0" err="1"/>
              <a:t>liggen</a:t>
            </a:r>
            <a:r>
              <a:rPr lang="en-US" sz="2200" dirty="0"/>
              <a:t>. </a:t>
            </a:r>
            <a:endParaRPr lang="nl-NL" sz="2200" dirty="0"/>
          </a:p>
        </p:txBody>
      </p:sp>
      <p:sp>
        <p:nvSpPr>
          <p:cNvPr id="5" name="Tekstvak 4"/>
          <p:cNvSpPr txBox="1"/>
          <p:nvPr/>
        </p:nvSpPr>
        <p:spPr>
          <a:xfrm>
            <a:off x="3635896" y="4221088"/>
            <a:ext cx="1204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Trends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Scenario </a:t>
            </a:r>
          </a:p>
          <a:p>
            <a:endParaRPr lang="en-US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71600" y="44371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</a:t>
            </a:r>
            <a:r>
              <a:rPr lang="en-US" dirty="0" err="1"/>
              <a:t>Visie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Durf</a:t>
            </a:r>
            <a:endParaRPr lang="en-US" dirty="0"/>
          </a:p>
          <a:p>
            <a:r>
              <a:rPr lang="en-US" dirty="0"/>
              <a:t>- Feedback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012160" y="4653136"/>
            <a:ext cx="231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Krachtige</a:t>
            </a:r>
            <a:r>
              <a:rPr lang="en-US" dirty="0"/>
              <a:t> </a:t>
            </a:r>
            <a:r>
              <a:rPr lang="en-US" dirty="0" err="1"/>
              <a:t>Kennis</a:t>
            </a:r>
            <a:endParaRPr lang="nl-NL" dirty="0"/>
          </a:p>
        </p:txBody>
      </p:sp>
      <p:sp>
        <p:nvSpPr>
          <p:cNvPr id="35" name="PIJL-LINKS 34"/>
          <p:cNvSpPr/>
          <p:nvPr/>
        </p:nvSpPr>
        <p:spPr>
          <a:xfrm>
            <a:off x="4644008" y="4797152"/>
            <a:ext cx="978408" cy="216024"/>
          </a:xfrm>
          <a:prstGeom prst="leftArrow">
            <a:avLst>
              <a:gd name="adj1" fmla="val 50000"/>
              <a:gd name="adj2" fmla="val 23875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RECHTS 35"/>
          <p:cNvSpPr/>
          <p:nvPr/>
        </p:nvSpPr>
        <p:spPr>
          <a:xfrm>
            <a:off x="2699792" y="4797152"/>
            <a:ext cx="9784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PIJL-OMLAAG 37"/>
          <p:cNvSpPr/>
          <p:nvPr/>
        </p:nvSpPr>
        <p:spPr>
          <a:xfrm>
            <a:off x="3923928" y="46531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Rechte verbindingslijn met pijl 13"/>
          <p:cNvCxnSpPr/>
          <p:nvPr/>
        </p:nvCxnSpPr>
        <p:spPr>
          <a:xfrm flipH="1" flipV="1">
            <a:off x="4644008" y="4437112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5345723" y="4221088"/>
            <a:ext cx="2138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kennis</a:t>
            </a:r>
            <a:r>
              <a:rPr lang="en-US" sz="1200" i="1" dirty="0"/>
              <a:t> </a:t>
            </a:r>
            <a:r>
              <a:rPr lang="en-US" sz="1200" i="1" dirty="0" err="1"/>
              <a:t>o.a</a:t>
            </a:r>
            <a:r>
              <a:rPr lang="en-US" sz="1200" i="1" dirty="0"/>
              <a:t>. over trends</a:t>
            </a:r>
            <a:endParaRPr lang="nl-NL" sz="12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48177-2A02-4B1C-A7D2-A79B1A41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9F763-1E5A-4F2F-AA9F-912825669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nl-NL" dirty="0"/>
              <a:t>Kies twee trends die je combineert tot een assenstelsel;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lphaLcPeriod"/>
            </a:pPr>
            <a:r>
              <a:rPr lang="nl-NL" dirty="0"/>
              <a:t>Bespreek en teken je scenario (zie opdracht 3.1 voor een stapsgewijze aanpak);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lphaLcPeriod"/>
            </a:pPr>
            <a:r>
              <a:rPr lang="nl-NL" dirty="0"/>
              <a:t>Controleer je scenario.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8129"/>
          </a:xfrm>
        </p:spPr>
        <p:txBody>
          <a:bodyPr>
            <a:normAutofit/>
          </a:bodyPr>
          <a:lstStyle/>
          <a:p>
            <a:r>
              <a:rPr lang="en-US" sz="4000" dirty="0"/>
              <a:t>2a.	trends </a:t>
            </a:r>
            <a:r>
              <a:rPr lang="en-US" sz="4000" dirty="0" err="1"/>
              <a:t>combineren</a:t>
            </a:r>
            <a:r>
              <a:rPr lang="en-US" sz="4000" dirty="0"/>
              <a:t> </a:t>
            </a:r>
            <a:endParaRPr lang="nl-NL" sz="4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0" y="858129"/>
            <a:ext cx="9144000" cy="58240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             </a:t>
            </a:r>
            <a:r>
              <a:rPr lang="en-US" sz="2000" dirty="0" err="1"/>
              <a:t>Kies</a:t>
            </a:r>
            <a:r>
              <a:rPr lang="en-US" sz="2000" dirty="0"/>
              <a:t> </a:t>
            </a:r>
            <a:r>
              <a:rPr lang="en-US" sz="2000" dirty="0" err="1"/>
              <a:t>één</a:t>
            </a:r>
            <a:r>
              <a:rPr lang="en-US" sz="2000" dirty="0"/>
              <a:t> van de </a:t>
            </a:r>
            <a:r>
              <a:rPr lang="en-US" sz="2000" dirty="0" err="1"/>
              <a:t>volgende</a:t>
            </a:r>
            <a:r>
              <a:rPr lang="en-US" sz="2000" dirty="0"/>
              <a:t> trend </a:t>
            </a:r>
            <a:r>
              <a:rPr lang="en-US" sz="2000" dirty="0" err="1"/>
              <a:t>combinaties</a:t>
            </a:r>
            <a:r>
              <a:rPr lang="en-US" sz="2000" dirty="0"/>
              <a:t> </a:t>
            </a:r>
            <a:r>
              <a:rPr lang="en-US" sz="2000" dirty="0" err="1"/>
              <a:t>als</a:t>
            </a:r>
            <a:r>
              <a:rPr lang="en-US" sz="2000" dirty="0"/>
              <a:t> </a:t>
            </a:r>
            <a:r>
              <a:rPr lang="en-US" sz="2000" dirty="0" err="1"/>
              <a:t>uitgangspunt</a:t>
            </a:r>
            <a:r>
              <a:rPr lang="en-US" sz="2000" dirty="0"/>
              <a:t>:</a:t>
            </a:r>
          </a:p>
          <a:p>
            <a:pPr>
              <a:buNone/>
            </a:pPr>
            <a:endParaRPr lang="en-US" sz="2000" dirty="0"/>
          </a:p>
          <a:p>
            <a:pPr marL="514350" indent="-514350">
              <a:buNone/>
            </a:pPr>
            <a:endParaRPr lang="en-US" sz="2000" dirty="0"/>
          </a:p>
          <a:p>
            <a:endParaRPr lang="nl-NL" sz="2000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829994" y="1406769"/>
          <a:ext cx="685565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Trend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Trend 2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Verduurzaming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Verduurzaming</a:t>
                      </a:r>
                      <a:r>
                        <a:rPr lang="en-US" sz="1800" dirty="0"/>
                        <a:t> ++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Verduurzaming</a:t>
                      </a:r>
                      <a:r>
                        <a:rPr lang="en-US" dirty="0"/>
                        <a:t>  --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Individualisering</a:t>
                      </a:r>
                      <a:r>
                        <a:rPr lang="en-US" dirty="0"/>
                        <a:t>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Verduurzaming</a:t>
                      </a:r>
                      <a:r>
                        <a:rPr lang="en-US" sz="1800" dirty="0"/>
                        <a:t> ++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Individualisering</a:t>
                      </a:r>
                      <a:r>
                        <a:rPr lang="en-US" sz="1800" dirty="0"/>
                        <a:t>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Individualisering</a:t>
                      </a:r>
                      <a:r>
                        <a:rPr lang="en-US" sz="1800" dirty="0"/>
                        <a:t> ++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Individualisering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++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Technologisering ++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Individualisering</a:t>
                      </a:r>
                      <a:r>
                        <a:rPr lang="en-US" sz="1800" dirty="0"/>
                        <a:t>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Individualisering</a:t>
                      </a:r>
                      <a:r>
                        <a:rPr lang="en-US" sz="1800" dirty="0"/>
                        <a:t> --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++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Verduurzaming</a:t>
                      </a:r>
                      <a:r>
                        <a:rPr lang="en-US" sz="1800" dirty="0"/>
                        <a:t>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Terugtredende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overheid</a:t>
                      </a:r>
                      <a:r>
                        <a:rPr lang="en-US" sz="1800" dirty="0"/>
                        <a:t> --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Verduurzaming</a:t>
                      </a:r>
                      <a:r>
                        <a:rPr lang="en-US" sz="1800" dirty="0"/>
                        <a:t> ++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2b. Scenario </a:t>
            </a:r>
            <a:r>
              <a:rPr lang="en-US" dirty="0" err="1"/>
              <a:t>tekenen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Scenario </a:t>
            </a:r>
            <a:r>
              <a:rPr lang="en-US" dirty="0" err="1"/>
              <a:t>voorbereiden</a:t>
            </a:r>
            <a:r>
              <a:rPr lang="en-US" dirty="0"/>
              <a:t>: </a:t>
            </a:r>
          </a:p>
          <a:p>
            <a:pPr marL="914400" lvl="1" indent="-514350"/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je? </a:t>
            </a:r>
          </a:p>
          <a:p>
            <a:pPr marL="914400" lvl="1" indent="-514350"/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ideëen</a:t>
            </a:r>
            <a:r>
              <a:rPr lang="en-US" dirty="0"/>
              <a:t> </a:t>
            </a:r>
            <a:r>
              <a:rPr lang="en-US" dirty="0" err="1"/>
              <a:t>zie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je? </a:t>
            </a:r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Tekenen</a:t>
            </a:r>
            <a:endParaRPr lang="en-US" dirty="0"/>
          </a:p>
          <a:p>
            <a:pPr marL="1314450" lvl="2" indent="-514350"/>
            <a:r>
              <a:rPr lang="en-US" dirty="0" err="1"/>
              <a:t>Teken</a:t>
            </a:r>
            <a:r>
              <a:rPr lang="en-US" dirty="0"/>
              <a:t> ‘</a:t>
            </a:r>
            <a:r>
              <a:rPr lang="en-US" dirty="0" err="1"/>
              <a:t>na</a:t>
            </a:r>
            <a:r>
              <a:rPr lang="en-US" dirty="0"/>
              <a:t>’			= ‘</a:t>
            </a:r>
            <a:r>
              <a:rPr lang="en-US" dirty="0" err="1"/>
              <a:t>mens</a:t>
            </a:r>
            <a:r>
              <a:rPr lang="en-US" dirty="0"/>
              <a:t>/actor’</a:t>
            </a:r>
          </a:p>
          <a:p>
            <a:pPr marL="1314450" lvl="2" indent="-514350"/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en </a:t>
            </a:r>
            <a:r>
              <a:rPr lang="en-US" dirty="0" err="1"/>
              <a:t>symbolen</a:t>
            </a:r>
            <a:endParaRPr lang="en-US" dirty="0"/>
          </a:p>
          <a:p>
            <a:pPr marL="1314450" lvl="2" indent="-514350"/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woorden</a:t>
            </a:r>
            <a:r>
              <a:rPr lang="en-US" dirty="0"/>
              <a:t>: </a:t>
            </a:r>
            <a:r>
              <a:rPr lang="en-US" dirty="0" err="1"/>
              <a:t>tekstballonnen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Bedenk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passende</a:t>
            </a:r>
            <a:r>
              <a:rPr lang="en-US" dirty="0"/>
              <a:t> </a:t>
            </a:r>
            <a:r>
              <a:rPr lang="en-US" dirty="0" err="1"/>
              <a:t>titel</a:t>
            </a:r>
            <a:endParaRPr lang="en-US" dirty="0"/>
          </a:p>
          <a:p>
            <a:pPr marL="1314450" lvl="2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nl-NL" dirty="0"/>
          </a:p>
        </p:txBody>
      </p:sp>
      <p:sp>
        <p:nvSpPr>
          <p:cNvPr id="8" name="Vrije vorm 7"/>
          <p:cNvSpPr/>
          <p:nvPr/>
        </p:nvSpPr>
        <p:spPr>
          <a:xfrm>
            <a:off x="3477412" y="3391165"/>
            <a:ext cx="265429" cy="283056"/>
          </a:xfrm>
          <a:custGeom>
            <a:avLst/>
            <a:gdLst>
              <a:gd name="connsiteX0" fmla="*/ 123917 w 265429"/>
              <a:gd name="connsiteY0" fmla="*/ 0 h 283056"/>
              <a:gd name="connsiteX1" fmla="*/ 81714 w 265429"/>
              <a:gd name="connsiteY1" fmla="*/ 28135 h 283056"/>
              <a:gd name="connsiteX2" fmla="*/ 67646 w 265429"/>
              <a:gd name="connsiteY2" fmla="*/ 70338 h 283056"/>
              <a:gd name="connsiteX3" fmla="*/ 39511 w 265429"/>
              <a:gd name="connsiteY3" fmla="*/ 98474 h 283056"/>
              <a:gd name="connsiteX4" fmla="*/ 39511 w 265429"/>
              <a:gd name="connsiteY4" fmla="*/ 253218 h 283056"/>
              <a:gd name="connsiteX5" fmla="*/ 123917 w 265429"/>
              <a:gd name="connsiteY5" fmla="*/ 281354 h 283056"/>
              <a:gd name="connsiteX6" fmla="*/ 250526 w 265429"/>
              <a:gd name="connsiteY6" fmla="*/ 267286 h 283056"/>
              <a:gd name="connsiteX7" fmla="*/ 264594 w 265429"/>
              <a:gd name="connsiteY7" fmla="*/ 225083 h 283056"/>
              <a:gd name="connsiteX8" fmla="*/ 250526 w 265429"/>
              <a:gd name="connsiteY8" fmla="*/ 84406 h 283056"/>
              <a:gd name="connsiteX9" fmla="*/ 208323 w 265429"/>
              <a:gd name="connsiteY9" fmla="*/ 56271 h 283056"/>
              <a:gd name="connsiteX10" fmla="*/ 95782 w 265429"/>
              <a:gd name="connsiteY10" fmla="*/ 42203 h 2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5429" h="283056">
                <a:moveTo>
                  <a:pt x="123917" y="0"/>
                </a:moveTo>
                <a:cubicBezTo>
                  <a:pt x="109849" y="9378"/>
                  <a:pt x="92276" y="14933"/>
                  <a:pt x="81714" y="28135"/>
                </a:cubicBezTo>
                <a:cubicBezTo>
                  <a:pt x="72451" y="39714"/>
                  <a:pt x="75275" y="57622"/>
                  <a:pt x="67646" y="70338"/>
                </a:cubicBezTo>
                <a:cubicBezTo>
                  <a:pt x="60822" y="81711"/>
                  <a:pt x="48889" y="89095"/>
                  <a:pt x="39511" y="98474"/>
                </a:cubicBezTo>
                <a:cubicBezTo>
                  <a:pt x="22746" y="148768"/>
                  <a:pt x="0" y="196773"/>
                  <a:pt x="39511" y="253218"/>
                </a:cubicBezTo>
                <a:cubicBezTo>
                  <a:pt x="56518" y="277514"/>
                  <a:pt x="123917" y="281354"/>
                  <a:pt x="123917" y="281354"/>
                </a:cubicBezTo>
                <a:cubicBezTo>
                  <a:pt x="166120" y="276665"/>
                  <a:pt x="211100" y="283056"/>
                  <a:pt x="250526" y="267286"/>
                </a:cubicBezTo>
                <a:cubicBezTo>
                  <a:pt x="264294" y="261779"/>
                  <a:pt x="264594" y="239912"/>
                  <a:pt x="264594" y="225083"/>
                </a:cubicBezTo>
                <a:cubicBezTo>
                  <a:pt x="264594" y="177957"/>
                  <a:pt x="265429" y="129114"/>
                  <a:pt x="250526" y="84406"/>
                </a:cubicBezTo>
                <a:cubicBezTo>
                  <a:pt x="245179" y="68366"/>
                  <a:pt x="223445" y="63832"/>
                  <a:pt x="208323" y="56271"/>
                </a:cubicBezTo>
                <a:cubicBezTo>
                  <a:pt x="165358" y="34789"/>
                  <a:pt x="146985" y="42203"/>
                  <a:pt x="95782" y="4220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G:\beeldmateriaal oude USB GGC\ergens iets nieuws ontdekk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9440" y="600340"/>
            <a:ext cx="2194560" cy="2790825"/>
          </a:xfrm>
          <a:prstGeom prst="rect">
            <a:avLst/>
          </a:prstGeom>
          <a:noFill/>
        </p:spPr>
      </p:pic>
      <p:sp>
        <p:nvSpPr>
          <p:cNvPr id="10" name="Vrije vorm 9"/>
          <p:cNvSpPr/>
          <p:nvPr/>
        </p:nvSpPr>
        <p:spPr>
          <a:xfrm>
            <a:off x="3319975" y="3608494"/>
            <a:ext cx="590844" cy="428933"/>
          </a:xfrm>
          <a:custGeom>
            <a:avLst/>
            <a:gdLst>
              <a:gd name="connsiteX0" fmla="*/ 56271 w 590844"/>
              <a:gd name="connsiteY0" fmla="*/ 6903 h 428933"/>
              <a:gd name="connsiteX1" fmla="*/ 84407 w 590844"/>
              <a:gd name="connsiteY1" fmla="*/ 49106 h 428933"/>
              <a:gd name="connsiteX2" fmla="*/ 211016 w 590844"/>
              <a:gd name="connsiteY2" fmla="*/ 105377 h 428933"/>
              <a:gd name="connsiteX3" fmla="*/ 253219 w 590844"/>
              <a:gd name="connsiteY3" fmla="*/ 119444 h 428933"/>
              <a:gd name="connsiteX4" fmla="*/ 422031 w 590844"/>
              <a:gd name="connsiteY4" fmla="*/ 105377 h 428933"/>
              <a:gd name="connsiteX5" fmla="*/ 492370 w 590844"/>
              <a:gd name="connsiteY5" fmla="*/ 63174 h 428933"/>
              <a:gd name="connsiteX6" fmla="*/ 576776 w 590844"/>
              <a:gd name="connsiteY6" fmla="*/ 20971 h 428933"/>
              <a:gd name="connsiteX7" fmla="*/ 534573 w 590844"/>
              <a:gd name="connsiteY7" fmla="*/ 91309 h 428933"/>
              <a:gd name="connsiteX8" fmla="*/ 506437 w 590844"/>
              <a:gd name="connsiteY8" fmla="*/ 119444 h 428933"/>
              <a:gd name="connsiteX9" fmla="*/ 492370 w 590844"/>
              <a:gd name="connsiteY9" fmla="*/ 161648 h 428933"/>
              <a:gd name="connsiteX10" fmla="*/ 464234 w 590844"/>
              <a:gd name="connsiteY10" fmla="*/ 203851 h 428933"/>
              <a:gd name="connsiteX11" fmla="*/ 520505 w 590844"/>
              <a:gd name="connsiteY11" fmla="*/ 330460 h 428933"/>
              <a:gd name="connsiteX12" fmla="*/ 562708 w 590844"/>
              <a:gd name="connsiteY12" fmla="*/ 358595 h 428933"/>
              <a:gd name="connsiteX13" fmla="*/ 492370 w 590844"/>
              <a:gd name="connsiteY13" fmla="*/ 372663 h 428933"/>
              <a:gd name="connsiteX14" fmla="*/ 450167 w 590844"/>
              <a:gd name="connsiteY14" fmla="*/ 358595 h 428933"/>
              <a:gd name="connsiteX15" fmla="*/ 351693 w 590844"/>
              <a:gd name="connsiteY15" fmla="*/ 330460 h 428933"/>
              <a:gd name="connsiteX16" fmla="*/ 126610 w 590844"/>
              <a:gd name="connsiteY16" fmla="*/ 344528 h 428933"/>
              <a:gd name="connsiteX17" fmla="*/ 98474 w 590844"/>
              <a:gd name="connsiteY17" fmla="*/ 372663 h 428933"/>
              <a:gd name="connsiteX18" fmla="*/ 14068 w 590844"/>
              <a:gd name="connsiteY18" fmla="*/ 400798 h 428933"/>
              <a:gd name="connsiteX19" fmla="*/ 56271 w 590844"/>
              <a:gd name="connsiteY19" fmla="*/ 386731 h 428933"/>
              <a:gd name="connsiteX20" fmla="*/ 154745 w 590844"/>
              <a:gd name="connsiteY20" fmla="*/ 358595 h 428933"/>
              <a:gd name="connsiteX21" fmla="*/ 211016 w 590844"/>
              <a:gd name="connsiteY21" fmla="*/ 288257 h 428933"/>
              <a:gd name="connsiteX22" fmla="*/ 239151 w 590844"/>
              <a:gd name="connsiteY22" fmla="*/ 246054 h 428933"/>
              <a:gd name="connsiteX23" fmla="*/ 211016 w 590844"/>
              <a:gd name="connsiteY23" fmla="*/ 133512 h 428933"/>
              <a:gd name="connsiteX24" fmla="*/ 126610 w 590844"/>
              <a:gd name="connsiteY24" fmla="*/ 105377 h 42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90844" h="428933">
                <a:moveTo>
                  <a:pt x="56271" y="6903"/>
                </a:moveTo>
                <a:cubicBezTo>
                  <a:pt x="65650" y="20971"/>
                  <a:pt x="72452" y="37151"/>
                  <a:pt x="84407" y="49106"/>
                </a:cubicBezTo>
                <a:cubicBezTo>
                  <a:pt x="117846" y="82545"/>
                  <a:pt x="169229" y="91448"/>
                  <a:pt x="211016" y="105377"/>
                </a:cubicBezTo>
                <a:lnTo>
                  <a:pt x="253219" y="119444"/>
                </a:lnTo>
                <a:cubicBezTo>
                  <a:pt x="309490" y="114755"/>
                  <a:pt x="366061" y="112840"/>
                  <a:pt x="422031" y="105377"/>
                </a:cubicBezTo>
                <a:cubicBezTo>
                  <a:pt x="473332" y="98537"/>
                  <a:pt x="456865" y="91578"/>
                  <a:pt x="492370" y="63174"/>
                </a:cubicBezTo>
                <a:cubicBezTo>
                  <a:pt x="531330" y="32006"/>
                  <a:pt x="532198" y="35830"/>
                  <a:pt x="576776" y="20971"/>
                </a:cubicBezTo>
                <a:cubicBezTo>
                  <a:pt x="505485" y="92259"/>
                  <a:pt x="589359" y="0"/>
                  <a:pt x="534573" y="91309"/>
                </a:cubicBezTo>
                <a:cubicBezTo>
                  <a:pt x="527749" y="102682"/>
                  <a:pt x="515816" y="110066"/>
                  <a:pt x="506437" y="119444"/>
                </a:cubicBezTo>
                <a:cubicBezTo>
                  <a:pt x="501748" y="133512"/>
                  <a:pt x="499002" y="148385"/>
                  <a:pt x="492370" y="161648"/>
                </a:cubicBezTo>
                <a:cubicBezTo>
                  <a:pt x="484809" y="176770"/>
                  <a:pt x="464234" y="186944"/>
                  <a:pt x="464234" y="203851"/>
                </a:cubicBezTo>
                <a:cubicBezTo>
                  <a:pt x="464234" y="231708"/>
                  <a:pt x="495007" y="304962"/>
                  <a:pt x="520505" y="330460"/>
                </a:cubicBezTo>
                <a:cubicBezTo>
                  <a:pt x="532460" y="342415"/>
                  <a:pt x="548640" y="349217"/>
                  <a:pt x="562708" y="358595"/>
                </a:cubicBezTo>
                <a:cubicBezTo>
                  <a:pt x="586155" y="428933"/>
                  <a:pt x="590844" y="405488"/>
                  <a:pt x="492370" y="372663"/>
                </a:cubicBezTo>
                <a:cubicBezTo>
                  <a:pt x="478302" y="367974"/>
                  <a:pt x="464553" y="362191"/>
                  <a:pt x="450167" y="358595"/>
                </a:cubicBezTo>
                <a:cubicBezTo>
                  <a:pt x="379510" y="340932"/>
                  <a:pt x="412238" y="350642"/>
                  <a:pt x="351693" y="330460"/>
                </a:cubicBezTo>
                <a:cubicBezTo>
                  <a:pt x="276665" y="335149"/>
                  <a:pt x="200761" y="332170"/>
                  <a:pt x="126610" y="344528"/>
                </a:cubicBezTo>
                <a:cubicBezTo>
                  <a:pt x="113527" y="346708"/>
                  <a:pt x="110337" y="366732"/>
                  <a:pt x="98474" y="372663"/>
                </a:cubicBezTo>
                <a:cubicBezTo>
                  <a:pt x="71948" y="385926"/>
                  <a:pt x="42203" y="391419"/>
                  <a:pt x="14068" y="400798"/>
                </a:cubicBezTo>
                <a:cubicBezTo>
                  <a:pt x="0" y="405487"/>
                  <a:pt x="41885" y="390328"/>
                  <a:pt x="56271" y="386731"/>
                </a:cubicBezTo>
                <a:cubicBezTo>
                  <a:pt x="126928" y="369066"/>
                  <a:pt x="94200" y="378777"/>
                  <a:pt x="154745" y="358595"/>
                </a:cubicBezTo>
                <a:cubicBezTo>
                  <a:pt x="241341" y="228699"/>
                  <a:pt x="130835" y="388483"/>
                  <a:pt x="211016" y="288257"/>
                </a:cubicBezTo>
                <a:cubicBezTo>
                  <a:pt x="221578" y="275055"/>
                  <a:pt x="229773" y="260122"/>
                  <a:pt x="239151" y="246054"/>
                </a:cubicBezTo>
                <a:cubicBezTo>
                  <a:pt x="229773" y="208540"/>
                  <a:pt x="235172" y="163707"/>
                  <a:pt x="211016" y="133512"/>
                </a:cubicBezTo>
                <a:cubicBezTo>
                  <a:pt x="192489" y="110354"/>
                  <a:pt x="126610" y="105377"/>
                  <a:pt x="126610" y="10537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Picture 2" descr="G:\afbeeldingen\la met symbolen voorbeeld van beeldta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75" y="3674221"/>
            <a:ext cx="2517677" cy="3155469"/>
          </a:xfrm>
          <a:prstGeom prst="rect">
            <a:avLst/>
          </a:prstGeom>
          <a:noFill/>
        </p:spPr>
      </p:pic>
      <p:cxnSp>
        <p:nvCxnSpPr>
          <p:cNvPr id="12" name="Rechte verbindingslijn met pijl 11"/>
          <p:cNvCxnSpPr/>
          <p:nvPr/>
        </p:nvCxnSpPr>
        <p:spPr>
          <a:xfrm flipV="1">
            <a:off x="5423096" y="4247486"/>
            <a:ext cx="746027" cy="14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2c. Scenario </a:t>
            </a:r>
            <a:r>
              <a:rPr lang="en-US" dirty="0" err="1"/>
              <a:t>checken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 Trends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verwerkt</a:t>
            </a:r>
            <a:r>
              <a:rPr lang="en-US" dirty="0"/>
              <a:t> in je </a:t>
            </a:r>
            <a:r>
              <a:rPr lang="en-US" dirty="0" err="1"/>
              <a:t>stadsbeeld</a:t>
            </a:r>
            <a:r>
              <a:rPr lang="en-US" dirty="0"/>
              <a:t>?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Verbanden</a:t>
            </a:r>
            <a:r>
              <a:rPr lang="en-US" dirty="0"/>
              <a:t> met </a:t>
            </a:r>
            <a:r>
              <a:rPr lang="en-US" dirty="0" err="1"/>
              <a:t>nationale</a:t>
            </a:r>
            <a:r>
              <a:rPr lang="en-US" dirty="0"/>
              <a:t> en </a:t>
            </a:r>
            <a:r>
              <a:rPr lang="en-US" dirty="0" err="1"/>
              <a:t>internationale</a:t>
            </a:r>
            <a:r>
              <a:rPr lang="en-US" dirty="0"/>
              <a:t> </a:t>
            </a:r>
            <a:r>
              <a:rPr lang="en-US" dirty="0" err="1"/>
              <a:t>ontwikkelingen</a:t>
            </a:r>
            <a:r>
              <a:rPr lang="en-US" dirty="0"/>
              <a:t> </a:t>
            </a:r>
            <a:r>
              <a:rPr lang="en-US" dirty="0" err="1"/>
              <a:t>meegenomen</a:t>
            </a:r>
            <a:r>
              <a:rPr lang="en-US" dirty="0"/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Hoe zit </a:t>
            </a:r>
            <a:r>
              <a:rPr lang="en-US" dirty="0" err="1"/>
              <a:t>voedsel</a:t>
            </a:r>
            <a:r>
              <a:rPr lang="en-US" dirty="0"/>
              <a:t> in </a:t>
            </a: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stadsbeeld</a:t>
            </a:r>
            <a:r>
              <a:rPr lang="en-US" dirty="0"/>
              <a:t>?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400" dirty="0" err="1"/>
              <a:t>Versterk</a:t>
            </a:r>
            <a:r>
              <a:rPr lang="en-US" sz="2400" dirty="0"/>
              <a:t> je </a:t>
            </a:r>
            <a:r>
              <a:rPr lang="en-US" sz="2400" dirty="0" err="1"/>
              <a:t>scenariotekening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met </a:t>
            </a:r>
            <a:r>
              <a:rPr lang="en-US" sz="2400" dirty="0" err="1"/>
              <a:t>behulp</a:t>
            </a:r>
            <a:r>
              <a:rPr lang="en-US" sz="2400" dirty="0"/>
              <a:t> van </a:t>
            </a:r>
            <a:r>
              <a:rPr lang="en-US" sz="2400" dirty="0" err="1"/>
              <a:t>deze</a:t>
            </a:r>
            <a:r>
              <a:rPr lang="en-US" sz="2400" dirty="0"/>
              <a:t>  </a:t>
            </a:r>
            <a:r>
              <a:rPr lang="en-US" sz="2400" dirty="0" err="1"/>
              <a:t>vragen</a:t>
            </a:r>
            <a:r>
              <a:rPr lang="en-US" sz="2400" dirty="0"/>
              <a:t>.</a:t>
            </a:r>
            <a:endParaRPr lang="nl-N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BF809-A6DE-4983-9AA5-716E089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BD7408-4AF8-4857-86AF-37205663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Lever je tekening in</a:t>
            </a:r>
          </a:p>
          <a:p>
            <a:pPr lvl="1"/>
            <a:r>
              <a:rPr lang="nl-NL" dirty="0"/>
              <a:t>Namen en titel achterop de tekening a.u.b.  </a:t>
            </a:r>
          </a:p>
          <a:p>
            <a:endParaRPr lang="nl-NL" dirty="0"/>
          </a:p>
          <a:p>
            <a:r>
              <a:rPr lang="nl-NL" dirty="0"/>
              <a:t>Geen huiswerk</a:t>
            </a:r>
          </a:p>
          <a:p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401</Words>
  <Application>Microsoft Office PowerPoint</Application>
  <PresentationFormat>Diavoorstelling (4:3)</PresentationFormat>
  <Paragraphs>109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Toekomstscenario’s voor de stad</vt:lpstr>
      <vt:lpstr>Agenda</vt:lpstr>
      <vt:lpstr>Wat is een scenario?</vt:lpstr>
      <vt:lpstr>Aan de slag!</vt:lpstr>
      <vt:lpstr>2a. trends combineren </vt:lpstr>
      <vt:lpstr>2b. Scenario tekenen</vt:lpstr>
      <vt:lpstr>2c. Scenario checken</vt:lpstr>
      <vt:lpstr>Afronding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_x0016__x0016_</dc:title>
  <dc:creator>Pauw I</dc:creator>
  <cp:lastModifiedBy>iris pauw</cp:lastModifiedBy>
  <cp:revision>120</cp:revision>
  <cp:lastPrinted>2016-01-04T15:22:15Z</cp:lastPrinted>
  <dcterms:created xsi:type="dcterms:W3CDTF">2015-12-29T15:52:02Z</dcterms:created>
  <dcterms:modified xsi:type="dcterms:W3CDTF">2021-02-02T11:43:17Z</dcterms:modified>
</cp:coreProperties>
</file>