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handoutMasterIdLst>
    <p:handoutMasterId r:id="rId10"/>
  </p:handoutMasterIdLst>
  <p:sldIdLst>
    <p:sldId id="256" r:id="rId2"/>
    <p:sldId id="297" r:id="rId3"/>
    <p:sldId id="302" r:id="rId4"/>
    <p:sldId id="300" r:id="rId5"/>
    <p:sldId id="303" r:id="rId6"/>
    <p:sldId id="299" r:id="rId7"/>
    <p:sldId id="304" r:id="rId8"/>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91CDE072-91C9-4B83-AADB-939912A650D3}" type="datetimeFigureOut">
              <a:rPr lang="en-US" smtClean="0"/>
              <a:pPr/>
              <a:t>2/2/2021</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9D37D87A-95BE-43FB-B43C-74436AFDE3C3}" type="slidenum">
              <a:rPr lang="en-US" smtClean="0"/>
              <a:pPr/>
              <a:t>‹nr.›</a:t>
            </a:fld>
            <a:endParaRPr lang="en-US"/>
          </a:p>
        </p:txBody>
      </p:sp>
    </p:spTree>
    <p:extLst>
      <p:ext uri="{BB962C8B-B14F-4D97-AF65-F5344CB8AC3E}">
        <p14:creationId xmlns:p14="http://schemas.microsoft.com/office/powerpoint/2010/main" val="3255535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B1DEF64-2DDF-4466-805B-856676F1ACFC}" type="datetimeFigureOut">
              <a:rPr lang="nl-NL" smtClean="0"/>
              <a:pPr/>
              <a:t>2-2-2021</a:t>
            </a:fld>
            <a:endParaRPr lang="nl-NL"/>
          </a:p>
        </p:txBody>
      </p:sp>
      <p:sp>
        <p:nvSpPr>
          <p:cNvPr id="4" name="Tijdelijke aanduiding voor dia-afbeelding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4B31768-A2FE-47FF-91C0-926234CAEE62}" type="slidenum">
              <a:rPr lang="nl-NL" smtClean="0"/>
              <a:pPr/>
              <a:t>‹nr.›</a:t>
            </a:fld>
            <a:endParaRPr lang="nl-NL"/>
          </a:p>
        </p:txBody>
      </p:sp>
    </p:spTree>
    <p:extLst>
      <p:ext uri="{BB962C8B-B14F-4D97-AF65-F5344CB8AC3E}">
        <p14:creationId xmlns:p14="http://schemas.microsoft.com/office/powerpoint/2010/main" val="3087133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B31768-A2FE-47FF-91C0-926234CAEE62}" type="slidenum">
              <a:rPr lang="nl-NL" smtClean="0"/>
              <a:pPr/>
              <a:t>1</a:t>
            </a:fld>
            <a:endParaRPr lang="nl-NL"/>
          </a:p>
        </p:txBody>
      </p:sp>
    </p:spTree>
    <p:extLst>
      <p:ext uri="{BB962C8B-B14F-4D97-AF65-F5344CB8AC3E}">
        <p14:creationId xmlns:p14="http://schemas.microsoft.com/office/powerpoint/2010/main" val="3258805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9E0C134-9887-4BF4-9AC2-A2A50E464384}" type="datetime1">
              <a:rPr lang="en-US" smtClean="0"/>
              <a:pPr/>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120848-2AFF-FB4E-8F03-A9F4C7D2B5B7}" type="slidenum">
              <a:rPr lang="en-US" smtClean="0"/>
              <a:pPr/>
              <a:t>‹nr.›</a:t>
            </a:fld>
            <a:endParaRPr lang="en-US"/>
          </a:p>
        </p:txBody>
      </p:sp>
    </p:spTree>
    <p:extLst>
      <p:ext uri="{BB962C8B-B14F-4D97-AF65-F5344CB8AC3E}">
        <p14:creationId xmlns:p14="http://schemas.microsoft.com/office/powerpoint/2010/main" val="1669084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19C4EE-DB56-4C9A-9ACF-888584258C7C}" type="datetime1">
              <a:rPr lang="en-US" smtClean="0"/>
              <a:pPr/>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120848-2AFF-FB4E-8F03-A9F4C7D2B5B7}" type="slidenum">
              <a:rPr lang="en-US" smtClean="0"/>
              <a:pPr/>
              <a:t>‹nr.›</a:t>
            </a:fld>
            <a:endParaRPr lang="en-US"/>
          </a:p>
        </p:txBody>
      </p:sp>
    </p:spTree>
    <p:extLst>
      <p:ext uri="{BB962C8B-B14F-4D97-AF65-F5344CB8AC3E}">
        <p14:creationId xmlns:p14="http://schemas.microsoft.com/office/powerpoint/2010/main" val="4273872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D6BD31-A647-476C-991C-3E0BFC8DD96A}" type="datetime1">
              <a:rPr lang="en-US" smtClean="0"/>
              <a:pPr/>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120848-2AFF-FB4E-8F03-A9F4C7D2B5B7}" type="slidenum">
              <a:rPr lang="en-US" smtClean="0"/>
              <a:pPr/>
              <a:t>‹nr.›</a:t>
            </a:fld>
            <a:endParaRPr lang="en-US"/>
          </a:p>
        </p:txBody>
      </p:sp>
    </p:spTree>
    <p:extLst>
      <p:ext uri="{BB962C8B-B14F-4D97-AF65-F5344CB8AC3E}">
        <p14:creationId xmlns:p14="http://schemas.microsoft.com/office/powerpoint/2010/main" val="1795995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B15655-CFB3-428F-8893-C031F9745A58}" type="datetime1">
              <a:rPr lang="en-US" smtClean="0"/>
              <a:pPr/>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120848-2AFF-FB4E-8F03-A9F4C7D2B5B7}" type="slidenum">
              <a:rPr lang="en-US" smtClean="0"/>
              <a:pPr/>
              <a:t>‹nr.›</a:t>
            </a:fld>
            <a:endParaRPr lang="en-US"/>
          </a:p>
        </p:txBody>
      </p:sp>
    </p:spTree>
    <p:extLst>
      <p:ext uri="{BB962C8B-B14F-4D97-AF65-F5344CB8AC3E}">
        <p14:creationId xmlns:p14="http://schemas.microsoft.com/office/powerpoint/2010/main" val="1101991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98C508-DA8C-4285-A033-509720820F7B}" type="datetime1">
              <a:rPr lang="en-US" smtClean="0"/>
              <a:pPr/>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120848-2AFF-FB4E-8F03-A9F4C7D2B5B7}" type="slidenum">
              <a:rPr lang="en-US" smtClean="0"/>
              <a:pPr/>
              <a:t>‹nr.›</a:t>
            </a:fld>
            <a:endParaRPr lang="en-US"/>
          </a:p>
        </p:txBody>
      </p:sp>
    </p:spTree>
    <p:extLst>
      <p:ext uri="{BB962C8B-B14F-4D97-AF65-F5344CB8AC3E}">
        <p14:creationId xmlns:p14="http://schemas.microsoft.com/office/powerpoint/2010/main" val="3241119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F73C0DE-90F5-4D26-AC7F-DB606B00B709}" type="datetime1">
              <a:rPr lang="en-US" smtClean="0"/>
              <a:pPr/>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120848-2AFF-FB4E-8F03-A9F4C7D2B5B7}" type="slidenum">
              <a:rPr lang="en-US" smtClean="0"/>
              <a:pPr/>
              <a:t>‹nr.›</a:t>
            </a:fld>
            <a:endParaRPr lang="en-US"/>
          </a:p>
        </p:txBody>
      </p:sp>
    </p:spTree>
    <p:extLst>
      <p:ext uri="{BB962C8B-B14F-4D97-AF65-F5344CB8AC3E}">
        <p14:creationId xmlns:p14="http://schemas.microsoft.com/office/powerpoint/2010/main" val="248250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6D4B357-846A-45F6-AAC2-80D08874FA24}" type="datetime1">
              <a:rPr lang="en-US" smtClean="0"/>
              <a:pPr/>
              <a:t>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120848-2AFF-FB4E-8F03-A9F4C7D2B5B7}" type="slidenum">
              <a:rPr lang="en-US" smtClean="0"/>
              <a:pPr/>
              <a:t>‹nr.›</a:t>
            </a:fld>
            <a:endParaRPr lang="en-US"/>
          </a:p>
        </p:txBody>
      </p:sp>
    </p:spTree>
    <p:extLst>
      <p:ext uri="{BB962C8B-B14F-4D97-AF65-F5344CB8AC3E}">
        <p14:creationId xmlns:p14="http://schemas.microsoft.com/office/powerpoint/2010/main" val="1795259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717506-30AA-4155-9538-EB050AEF560F}" type="datetime1">
              <a:rPr lang="en-US" smtClean="0"/>
              <a:pPr/>
              <a:t>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120848-2AFF-FB4E-8F03-A9F4C7D2B5B7}" type="slidenum">
              <a:rPr lang="en-US" smtClean="0"/>
              <a:pPr/>
              <a:t>‹nr.›</a:t>
            </a:fld>
            <a:endParaRPr lang="en-US"/>
          </a:p>
        </p:txBody>
      </p:sp>
    </p:spTree>
    <p:extLst>
      <p:ext uri="{BB962C8B-B14F-4D97-AF65-F5344CB8AC3E}">
        <p14:creationId xmlns:p14="http://schemas.microsoft.com/office/powerpoint/2010/main" val="2706852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E986F2-39CF-496A-ACB4-F8496079E11C}" type="datetime1">
              <a:rPr lang="en-US" smtClean="0"/>
              <a:pPr/>
              <a:t>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120848-2AFF-FB4E-8F03-A9F4C7D2B5B7}" type="slidenum">
              <a:rPr lang="en-US" smtClean="0"/>
              <a:pPr/>
              <a:t>‹nr.›</a:t>
            </a:fld>
            <a:endParaRPr lang="en-US"/>
          </a:p>
        </p:txBody>
      </p:sp>
    </p:spTree>
    <p:extLst>
      <p:ext uri="{BB962C8B-B14F-4D97-AF65-F5344CB8AC3E}">
        <p14:creationId xmlns:p14="http://schemas.microsoft.com/office/powerpoint/2010/main" val="1434289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865DF6-B24B-495D-9DAF-B6C0A9C4DCC8}" type="datetime1">
              <a:rPr lang="en-US" smtClean="0"/>
              <a:pPr/>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120848-2AFF-FB4E-8F03-A9F4C7D2B5B7}" type="slidenum">
              <a:rPr lang="en-US" smtClean="0"/>
              <a:pPr/>
              <a:t>‹nr.›</a:t>
            </a:fld>
            <a:endParaRPr lang="en-US"/>
          </a:p>
        </p:txBody>
      </p:sp>
    </p:spTree>
    <p:extLst>
      <p:ext uri="{BB962C8B-B14F-4D97-AF65-F5344CB8AC3E}">
        <p14:creationId xmlns:p14="http://schemas.microsoft.com/office/powerpoint/2010/main" val="1556598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26CDE17-B14F-416F-8F54-342F89B0250A}" type="datetime1">
              <a:rPr lang="en-US" smtClean="0"/>
              <a:pPr/>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120848-2AFF-FB4E-8F03-A9F4C7D2B5B7}" type="slidenum">
              <a:rPr lang="en-US" smtClean="0"/>
              <a:pPr/>
              <a:t>‹nr.›</a:t>
            </a:fld>
            <a:endParaRPr lang="en-US"/>
          </a:p>
        </p:txBody>
      </p:sp>
    </p:spTree>
    <p:extLst>
      <p:ext uri="{BB962C8B-B14F-4D97-AF65-F5344CB8AC3E}">
        <p14:creationId xmlns:p14="http://schemas.microsoft.com/office/powerpoint/2010/main" val="2725318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1442F5-3492-4CEF-8A51-5DA56D0A97D7}" type="datetime1">
              <a:rPr lang="en-US" smtClean="0"/>
              <a:pPr/>
              <a:t>2/2/2021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120848-2AFF-FB4E-8F03-A9F4C7D2B5B7}" type="slidenum">
              <a:rPr lang="en-US" smtClean="0"/>
              <a:pPr/>
              <a:t>‹nr.›</a:t>
            </a:fld>
            <a:endParaRPr lang="en-US"/>
          </a:p>
        </p:txBody>
      </p:sp>
    </p:spTree>
    <p:extLst>
      <p:ext uri="{BB962C8B-B14F-4D97-AF65-F5344CB8AC3E}">
        <p14:creationId xmlns:p14="http://schemas.microsoft.com/office/powerpoint/2010/main" val="3250441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G:\beeldmateriaal oude USB GGC\schilderij stip op de horizon.png"/>
          <p:cNvPicPr>
            <a:picLocks noChangeAspect="1" noChangeArrowheads="1"/>
          </p:cNvPicPr>
          <p:nvPr/>
        </p:nvPicPr>
        <p:blipFill>
          <a:blip r:embed="rId3"/>
          <a:srcRect/>
          <a:stretch>
            <a:fillRect/>
          </a:stretch>
        </p:blipFill>
        <p:spPr bwMode="auto">
          <a:xfrm>
            <a:off x="1" y="0"/>
            <a:ext cx="9144000" cy="6858000"/>
          </a:xfrm>
          <a:prstGeom prst="rect">
            <a:avLst/>
          </a:prstGeom>
          <a:noFill/>
        </p:spPr>
      </p:pic>
      <p:sp>
        <p:nvSpPr>
          <p:cNvPr id="2" name="Title 1"/>
          <p:cNvSpPr>
            <a:spLocks noGrp="1"/>
          </p:cNvSpPr>
          <p:nvPr>
            <p:ph type="ctrTitle"/>
          </p:nvPr>
        </p:nvSpPr>
        <p:spPr>
          <a:xfrm>
            <a:off x="685800" y="436099"/>
            <a:ext cx="7772400" cy="1822914"/>
          </a:xfrm>
        </p:spPr>
        <p:txBody>
          <a:bodyPr>
            <a:normAutofit/>
          </a:bodyPr>
          <a:lstStyle/>
          <a:p>
            <a:r>
              <a:rPr lang="en-US" dirty="0" err="1"/>
              <a:t>Toekomstscenario’s</a:t>
            </a:r>
            <a:r>
              <a:rPr lang="en-US" dirty="0"/>
              <a:t> </a:t>
            </a:r>
            <a:r>
              <a:rPr lang="en-US" dirty="0" err="1"/>
              <a:t>voor</a:t>
            </a:r>
            <a:r>
              <a:rPr lang="en-US" dirty="0"/>
              <a:t> de </a:t>
            </a:r>
            <a:r>
              <a:rPr lang="en-US" dirty="0" err="1"/>
              <a:t>stad</a:t>
            </a:r>
            <a:endParaRPr lang="en-US" dirty="0"/>
          </a:p>
        </p:txBody>
      </p:sp>
      <p:sp>
        <p:nvSpPr>
          <p:cNvPr id="3" name="Subtitle 2"/>
          <p:cNvSpPr>
            <a:spLocks noGrp="1"/>
          </p:cNvSpPr>
          <p:nvPr>
            <p:ph type="subTitle" idx="1"/>
          </p:nvPr>
        </p:nvSpPr>
        <p:spPr>
          <a:xfrm>
            <a:off x="1371600" y="4515728"/>
            <a:ext cx="6400800" cy="1123071"/>
          </a:xfrm>
        </p:spPr>
        <p:txBody>
          <a:bodyPr/>
          <a:lstStyle/>
          <a:p>
            <a:pPr algn="r"/>
            <a:r>
              <a:rPr lang="en-US" dirty="0">
                <a:solidFill>
                  <a:schemeClr val="tx1"/>
                </a:solidFill>
              </a:rPr>
              <a:t>						Les 4</a:t>
            </a:r>
          </a:p>
        </p:txBody>
      </p:sp>
      <p:sp>
        <p:nvSpPr>
          <p:cNvPr id="4" name="TextBox 3"/>
          <p:cNvSpPr txBox="1"/>
          <p:nvPr/>
        </p:nvSpPr>
        <p:spPr>
          <a:xfrm>
            <a:off x="3703053" y="1524000"/>
            <a:ext cx="184666" cy="369332"/>
          </a:xfrm>
          <a:prstGeom prst="rect">
            <a:avLst/>
          </a:prstGeom>
          <a:noFill/>
        </p:spPr>
        <p:txBody>
          <a:bodyPr wrap="none" rtlCol="0">
            <a:spAutoFit/>
          </a:bodyPr>
          <a:lstStyle/>
          <a:p>
            <a:endParaRPr lang="en-US" dirty="0"/>
          </a:p>
        </p:txBody>
      </p:sp>
      <p:sp>
        <p:nvSpPr>
          <p:cNvPr id="7" name="TextBox 6"/>
          <p:cNvSpPr txBox="1"/>
          <p:nvPr/>
        </p:nvSpPr>
        <p:spPr>
          <a:xfrm>
            <a:off x="5481053" y="909053"/>
            <a:ext cx="255336" cy="369332"/>
          </a:xfrm>
          <a:prstGeom prst="rect">
            <a:avLst/>
          </a:prstGeom>
          <a:noFill/>
        </p:spPr>
        <p:txBody>
          <a:bodyPr wrap="none" rtlCol="0">
            <a:spAutoFit/>
          </a:bodyPr>
          <a:lstStyle/>
          <a:p>
            <a:r>
              <a:rPr lang="en-US" dirty="0"/>
              <a:t>-</a:t>
            </a:r>
          </a:p>
        </p:txBody>
      </p:sp>
      <p:sp>
        <p:nvSpPr>
          <p:cNvPr id="10" name="Stroomdiagram: Proces 9"/>
          <p:cNvSpPr/>
          <p:nvPr/>
        </p:nvSpPr>
        <p:spPr>
          <a:xfrm>
            <a:off x="2247602" y="2954215"/>
            <a:ext cx="914400" cy="1167618"/>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1" name="Stroomdiagram: Proces 10"/>
          <p:cNvSpPr/>
          <p:nvPr/>
        </p:nvSpPr>
        <p:spPr>
          <a:xfrm>
            <a:off x="3162002" y="3460654"/>
            <a:ext cx="914400" cy="661180"/>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2" name="Stroomdiagram: Proces 11"/>
          <p:cNvSpPr/>
          <p:nvPr/>
        </p:nvSpPr>
        <p:spPr>
          <a:xfrm>
            <a:off x="4076402" y="2082018"/>
            <a:ext cx="914400" cy="2039815"/>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8000" dirty="0"/>
              <a:t>4</a:t>
            </a:r>
            <a:endParaRPr lang="nl-NL" sz="8000" dirty="0"/>
          </a:p>
        </p:txBody>
      </p:sp>
      <p:sp>
        <p:nvSpPr>
          <p:cNvPr id="13" name="Stroomdiagram: Proces 12"/>
          <p:cNvSpPr/>
          <p:nvPr/>
        </p:nvSpPr>
        <p:spPr>
          <a:xfrm>
            <a:off x="4990802" y="2574388"/>
            <a:ext cx="914400" cy="1547445"/>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5" name="Stroomdiagram: Proces 14"/>
          <p:cNvSpPr/>
          <p:nvPr/>
        </p:nvSpPr>
        <p:spPr>
          <a:xfrm>
            <a:off x="5905202" y="3460653"/>
            <a:ext cx="914400" cy="661180"/>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4" name="Tijdelijke aanduiding voor dianummer 13"/>
          <p:cNvSpPr>
            <a:spLocks noGrp="1"/>
          </p:cNvSpPr>
          <p:nvPr>
            <p:ph type="sldNum" sz="quarter" idx="12"/>
          </p:nvPr>
        </p:nvSpPr>
        <p:spPr/>
        <p:txBody>
          <a:bodyPr/>
          <a:lstStyle/>
          <a:p>
            <a:fld id="{D4120848-2AFF-FB4E-8F03-A9F4C7D2B5B7}" type="slidenum">
              <a:rPr lang="en-US" smtClean="0"/>
              <a:pPr/>
              <a:t>1</a:t>
            </a:fld>
            <a:endParaRPr lang="en-US"/>
          </a:p>
        </p:txBody>
      </p:sp>
    </p:spTree>
    <p:extLst>
      <p:ext uri="{BB962C8B-B14F-4D97-AF65-F5344CB8AC3E}">
        <p14:creationId xmlns:p14="http://schemas.microsoft.com/office/powerpoint/2010/main" val="1908087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9762"/>
          </a:xfrm>
        </p:spPr>
        <p:txBody>
          <a:bodyPr>
            <a:normAutofit fontScale="90000"/>
          </a:bodyPr>
          <a:lstStyle/>
          <a:p>
            <a:r>
              <a:rPr lang="en-US" dirty="0"/>
              <a:t>Agenda</a:t>
            </a:r>
            <a:endParaRPr lang="nl-NL" dirty="0"/>
          </a:p>
        </p:txBody>
      </p:sp>
      <p:sp>
        <p:nvSpPr>
          <p:cNvPr id="3" name="Tijdelijke aanduiding voor inhoud 2"/>
          <p:cNvSpPr>
            <a:spLocks noGrp="1"/>
          </p:cNvSpPr>
          <p:nvPr>
            <p:ph idx="1"/>
          </p:nvPr>
        </p:nvSpPr>
        <p:spPr>
          <a:xfrm>
            <a:off x="390617" y="1166018"/>
            <a:ext cx="8686800" cy="5417344"/>
          </a:xfrm>
        </p:spPr>
        <p:txBody>
          <a:bodyPr>
            <a:normAutofit fontScale="92500" lnSpcReduction="10000"/>
          </a:bodyPr>
          <a:lstStyle/>
          <a:p>
            <a:pPr marL="514350" indent="-514350">
              <a:buFont typeface="+mj-lt"/>
              <a:buAutoNum type="arabicPeriod"/>
            </a:pPr>
            <a:r>
              <a:rPr lang="en-US" dirty="0" err="1"/>
              <a:t>Analyse</a:t>
            </a:r>
            <a:r>
              <a:rPr lang="en-US" dirty="0"/>
              <a:t> van twee </a:t>
            </a:r>
            <a:r>
              <a:rPr lang="en-US" dirty="0" err="1"/>
              <a:t>toekomstbeelden</a:t>
            </a:r>
            <a:r>
              <a:rPr lang="en-US" dirty="0"/>
              <a:t> </a:t>
            </a:r>
            <a:r>
              <a:rPr lang="en-US" sz="2400" dirty="0"/>
              <a:t>(2 x 7 min)</a:t>
            </a:r>
          </a:p>
          <a:p>
            <a:pPr marL="914400" lvl="1" indent="-514350">
              <a:buFont typeface="+mj-lt"/>
              <a:buAutoNum type="alphaLcPeriod"/>
            </a:pPr>
            <a:r>
              <a:rPr lang="en-US" dirty="0" err="1"/>
              <a:t>Wat</a:t>
            </a:r>
            <a:r>
              <a:rPr lang="en-US" dirty="0"/>
              <a:t> </a:t>
            </a:r>
            <a:r>
              <a:rPr lang="en-US" dirty="0" err="1"/>
              <a:t>zien</a:t>
            </a:r>
            <a:r>
              <a:rPr lang="en-US" dirty="0"/>
              <a:t> </a:t>
            </a:r>
            <a:r>
              <a:rPr lang="en-US" dirty="0" err="1"/>
              <a:t>jullie</a:t>
            </a:r>
            <a:r>
              <a:rPr lang="en-US" dirty="0"/>
              <a:t>? </a:t>
            </a:r>
          </a:p>
          <a:p>
            <a:pPr marL="914400" lvl="1" indent="-514350">
              <a:buFont typeface="+mj-lt"/>
              <a:buAutoNum type="alphaLcPeriod"/>
            </a:pPr>
            <a:r>
              <a:rPr lang="en-US" dirty="0" err="1"/>
              <a:t>Wat</a:t>
            </a:r>
            <a:r>
              <a:rPr lang="en-US" dirty="0"/>
              <a:t> </a:t>
            </a:r>
            <a:r>
              <a:rPr lang="en-US" dirty="0" err="1"/>
              <a:t>vinden</a:t>
            </a:r>
            <a:r>
              <a:rPr lang="en-US" dirty="0"/>
              <a:t> </a:t>
            </a:r>
            <a:r>
              <a:rPr lang="en-US" dirty="0" err="1"/>
              <a:t>jullie</a:t>
            </a:r>
            <a:r>
              <a:rPr lang="en-US" dirty="0"/>
              <a:t> </a:t>
            </a:r>
            <a:r>
              <a:rPr lang="en-US" dirty="0" err="1"/>
              <a:t>ervan</a:t>
            </a:r>
            <a:r>
              <a:rPr lang="en-US" dirty="0"/>
              <a:t>?</a:t>
            </a:r>
          </a:p>
          <a:p>
            <a:pPr marL="914400" lvl="1" indent="-514350">
              <a:buFont typeface="+mj-lt"/>
              <a:buAutoNum type="alphaLcPeriod"/>
            </a:pPr>
            <a:r>
              <a:rPr lang="nl-NL" dirty="0"/>
              <a:t>Werkblad 4.1</a:t>
            </a:r>
            <a:endParaRPr lang="en-US" dirty="0"/>
          </a:p>
          <a:p>
            <a:pPr marL="514350" indent="-514350">
              <a:buFont typeface="+mj-lt"/>
              <a:buAutoNum type="arabicPeriod"/>
            </a:pPr>
            <a:endParaRPr lang="en-US" dirty="0"/>
          </a:p>
          <a:p>
            <a:pPr marL="514350" indent="-514350">
              <a:buFont typeface="+mj-lt"/>
              <a:buAutoNum type="arabicPeriod"/>
            </a:pPr>
            <a:r>
              <a:rPr lang="en-US" dirty="0"/>
              <a:t>Hoe is </a:t>
            </a:r>
            <a:r>
              <a:rPr lang="en-US" dirty="0" err="1"/>
              <a:t>jouw</a:t>
            </a:r>
            <a:r>
              <a:rPr lang="en-US" dirty="0"/>
              <a:t> </a:t>
            </a:r>
            <a:r>
              <a:rPr lang="en-US" dirty="0" err="1"/>
              <a:t>toekomstbeeld</a:t>
            </a:r>
            <a:r>
              <a:rPr lang="en-US" dirty="0"/>
              <a:t> </a:t>
            </a:r>
            <a:r>
              <a:rPr lang="en-US" dirty="0" err="1"/>
              <a:t>geanalyseerd</a:t>
            </a:r>
            <a:r>
              <a:rPr lang="en-US" dirty="0"/>
              <a:t>? </a:t>
            </a:r>
            <a:r>
              <a:rPr lang="en-US" sz="2400" dirty="0"/>
              <a:t>(</a:t>
            </a:r>
            <a:r>
              <a:rPr lang="en-US" sz="2000" dirty="0"/>
              <a:t>10 min)</a:t>
            </a:r>
          </a:p>
          <a:p>
            <a:pPr marL="914400" lvl="1" indent="-514350">
              <a:buFont typeface="+mj-lt"/>
              <a:buAutoNum type="alphaLcPeriod"/>
            </a:pPr>
            <a:r>
              <a:rPr lang="en-US" dirty="0"/>
              <a:t>Feedback </a:t>
            </a:r>
            <a:r>
              <a:rPr lang="en-US" dirty="0" err="1"/>
              <a:t>bekijken</a:t>
            </a:r>
            <a:endParaRPr lang="en-US" dirty="0"/>
          </a:p>
          <a:p>
            <a:pPr marL="914400" lvl="1" indent="-514350">
              <a:buFont typeface="+mj-lt"/>
              <a:buAutoNum type="alphaLcPeriod"/>
            </a:pPr>
            <a:r>
              <a:rPr lang="en-US" dirty="0" err="1"/>
              <a:t>Toelichting</a:t>
            </a:r>
            <a:r>
              <a:rPr lang="en-US" dirty="0"/>
              <a:t> </a:t>
            </a:r>
            <a:r>
              <a:rPr lang="en-US" dirty="0" err="1"/>
              <a:t>schrijven</a:t>
            </a:r>
            <a:r>
              <a:rPr lang="en-US" dirty="0"/>
              <a:t>: </a:t>
            </a:r>
            <a:r>
              <a:rPr lang="en-US" dirty="0" err="1"/>
              <a:t>achterkant</a:t>
            </a:r>
            <a:r>
              <a:rPr lang="en-US" dirty="0"/>
              <a:t> </a:t>
            </a:r>
            <a:r>
              <a:rPr lang="en-US" dirty="0" err="1"/>
              <a:t>werkblad</a:t>
            </a:r>
            <a:r>
              <a:rPr lang="en-US" dirty="0"/>
              <a:t> 4.1</a:t>
            </a:r>
          </a:p>
          <a:p>
            <a:pPr marL="914400" lvl="1" indent="-514350">
              <a:buFont typeface="+mj-lt"/>
              <a:buAutoNum type="alphaLcPeriod"/>
            </a:pPr>
            <a:r>
              <a:rPr lang="nl-NL" dirty="0"/>
              <a:t>Stelling of vraag werkblad 4.2</a:t>
            </a:r>
          </a:p>
          <a:p>
            <a:pPr marL="914400" lvl="1" indent="-514350">
              <a:buFont typeface="+mj-lt"/>
              <a:buAutoNum type="alphaLcPeriod"/>
            </a:pPr>
            <a:endParaRPr lang="nl-NL" dirty="0"/>
          </a:p>
          <a:p>
            <a:pPr marL="514350" indent="-514350">
              <a:buFont typeface="+mj-lt"/>
              <a:buAutoNum type="arabicPeriod"/>
            </a:pPr>
            <a:r>
              <a:rPr lang="nl-NL" dirty="0"/>
              <a:t>Afronding</a:t>
            </a:r>
          </a:p>
          <a:p>
            <a:pPr marL="914400" lvl="1" indent="-514350">
              <a:buFont typeface="+mj-lt"/>
              <a:buAutoNum type="alphaLcPeriod"/>
            </a:pPr>
            <a:endParaRPr lang="en-US" dirty="0"/>
          </a:p>
          <a:p>
            <a:pPr marL="514350" indent="-514350">
              <a:buFont typeface="+mj-lt"/>
              <a:buAutoNum type="arabicPeriod"/>
            </a:pPr>
            <a:endParaRPr lang="en-US" dirty="0"/>
          </a:p>
          <a:p>
            <a:pPr marL="400050" lvl="1" indent="0">
              <a:buNone/>
            </a:pPr>
            <a:endParaRPr lang="en-US" dirty="0"/>
          </a:p>
        </p:txBody>
      </p:sp>
      <p:sp>
        <p:nvSpPr>
          <p:cNvPr id="4" name="Tijdelijke aanduiding voor dianummer 3"/>
          <p:cNvSpPr>
            <a:spLocks noGrp="1"/>
          </p:cNvSpPr>
          <p:nvPr>
            <p:ph type="sldNum" sz="quarter" idx="12"/>
          </p:nvPr>
        </p:nvSpPr>
        <p:spPr/>
        <p:txBody>
          <a:bodyPr/>
          <a:lstStyle/>
          <a:p>
            <a:fld id="{D4120848-2AFF-FB4E-8F03-A9F4C7D2B5B7}"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270C8C-4B4F-4C85-8E8E-CD977BF20800}"/>
              </a:ext>
            </a:extLst>
          </p:cNvPr>
          <p:cNvSpPr>
            <a:spLocks noGrp="1"/>
          </p:cNvSpPr>
          <p:nvPr>
            <p:ph type="title"/>
          </p:nvPr>
        </p:nvSpPr>
        <p:spPr>
          <a:xfrm>
            <a:off x="457199" y="274638"/>
            <a:ext cx="8598023" cy="1143000"/>
          </a:xfrm>
        </p:spPr>
        <p:txBody>
          <a:bodyPr>
            <a:normAutofit fontScale="90000"/>
          </a:bodyPr>
          <a:lstStyle/>
          <a:p>
            <a:r>
              <a:rPr lang="nl-NL" dirty="0"/>
              <a:t>Scenario’s over de stad van de toekomst</a:t>
            </a:r>
            <a:endParaRPr lang="en-US" dirty="0"/>
          </a:p>
        </p:txBody>
      </p:sp>
      <p:sp>
        <p:nvSpPr>
          <p:cNvPr id="3" name="Tijdelijke aanduiding voor inhoud 2">
            <a:extLst>
              <a:ext uri="{FF2B5EF4-FFF2-40B4-BE49-F238E27FC236}">
                <a16:creationId xmlns:a16="http://schemas.microsoft.com/office/drawing/2014/main" id="{E6B4FBBB-60C2-488A-AED0-81503699DCEE}"/>
              </a:ext>
            </a:extLst>
          </p:cNvPr>
          <p:cNvSpPr>
            <a:spLocks noGrp="1"/>
          </p:cNvSpPr>
          <p:nvPr>
            <p:ph idx="1"/>
          </p:nvPr>
        </p:nvSpPr>
        <p:spPr/>
        <p:txBody>
          <a:bodyPr>
            <a:normAutofit fontScale="92500" lnSpcReduction="20000"/>
          </a:bodyPr>
          <a:lstStyle/>
          <a:p>
            <a:pPr marL="0" indent="0">
              <a:buNone/>
            </a:pPr>
            <a:r>
              <a:rPr lang="nl-NL" dirty="0"/>
              <a:t>Terugblik op vorige les: </a:t>
            </a:r>
          </a:p>
          <a:p>
            <a:pPr marL="0" indent="0">
              <a:buNone/>
            </a:pPr>
            <a:endParaRPr lang="nl-NL" dirty="0"/>
          </a:p>
          <a:p>
            <a:pPr marL="514350" indent="-514350">
              <a:buFont typeface="+mj-lt"/>
              <a:buAutoNum type="alphaUcPeriod"/>
            </a:pPr>
            <a:r>
              <a:rPr lang="nl-NL" dirty="0"/>
              <a:t>Noem voorbeelden van</a:t>
            </a:r>
          </a:p>
          <a:p>
            <a:pPr lvl="1"/>
            <a:r>
              <a:rPr lang="nl-NL" dirty="0"/>
              <a:t>artefacten in de stad van de toekomst</a:t>
            </a:r>
          </a:p>
          <a:p>
            <a:pPr lvl="1"/>
            <a:r>
              <a:rPr lang="nl-NL" dirty="0"/>
              <a:t>actor in de stad van de toekomst</a:t>
            </a:r>
          </a:p>
          <a:p>
            <a:pPr lvl="1"/>
            <a:r>
              <a:rPr lang="nl-NL" dirty="0"/>
              <a:t>activiteit in de stad van de toekomst</a:t>
            </a:r>
          </a:p>
          <a:p>
            <a:pPr lvl="1"/>
            <a:endParaRPr lang="nl-NL" dirty="0"/>
          </a:p>
          <a:p>
            <a:pPr marL="514350" indent="-514350">
              <a:buFont typeface="+mj-lt"/>
              <a:buAutoNum type="alphaUcPeriod"/>
            </a:pPr>
            <a:r>
              <a:rPr lang="nl-NL" dirty="0"/>
              <a:t>Wat hebben de voorbeelden bij A te maken met de trends verduurzaming, individualisering, technologisering en een terugtredende overheid?</a:t>
            </a:r>
            <a:endParaRPr lang="en-US" dirty="0"/>
          </a:p>
        </p:txBody>
      </p:sp>
      <p:sp>
        <p:nvSpPr>
          <p:cNvPr id="4" name="Tijdelijke aanduiding voor dianummer 3">
            <a:extLst>
              <a:ext uri="{FF2B5EF4-FFF2-40B4-BE49-F238E27FC236}">
                <a16:creationId xmlns:a16="http://schemas.microsoft.com/office/drawing/2014/main" id="{70E72719-7704-4393-A461-AB17B469CA84}"/>
              </a:ext>
            </a:extLst>
          </p:cNvPr>
          <p:cNvSpPr>
            <a:spLocks noGrp="1"/>
          </p:cNvSpPr>
          <p:nvPr>
            <p:ph type="sldNum" sz="quarter" idx="12"/>
          </p:nvPr>
        </p:nvSpPr>
        <p:spPr/>
        <p:txBody>
          <a:bodyPr/>
          <a:lstStyle/>
          <a:p>
            <a:fld id="{D4120848-2AFF-FB4E-8F03-A9F4C7D2B5B7}" type="slidenum">
              <a:rPr lang="en-US" smtClean="0"/>
              <a:pPr/>
              <a:t>3</a:t>
            </a:fld>
            <a:endParaRPr lang="en-US"/>
          </a:p>
        </p:txBody>
      </p:sp>
      <p:sp>
        <p:nvSpPr>
          <p:cNvPr id="5" name="Ovaal 4">
            <a:extLst>
              <a:ext uri="{FF2B5EF4-FFF2-40B4-BE49-F238E27FC236}">
                <a16:creationId xmlns:a16="http://schemas.microsoft.com/office/drawing/2014/main" id="{8CE554A3-6495-4D92-BC25-4C45D35883C7}"/>
              </a:ext>
            </a:extLst>
          </p:cNvPr>
          <p:cNvSpPr/>
          <p:nvPr/>
        </p:nvSpPr>
        <p:spPr>
          <a:xfrm>
            <a:off x="6712996" y="2450236"/>
            <a:ext cx="2253449" cy="156247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nl-NL" dirty="0"/>
              <a:t>Wat tekende jij in je scenario? </a:t>
            </a:r>
            <a:endParaRPr lang="en-US" dirty="0"/>
          </a:p>
        </p:txBody>
      </p:sp>
    </p:spTree>
    <p:extLst>
      <p:ext uri="{BB962C8B-B14F-4D97-AF65-F5344CB8AC3E}">
        <p14:creationId xmlns:p14="http://schemas.microsoft.com/office/powerpoint/2010/main" val="3692283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G:\afbeeldingen\IJsberg-Mcclelland-NL1.jpg"/>
          <p:cNvPicPr>
            <a:picLocks noChangeAspect="1" noChangeArrowheads="1"/>
          </p:cNvPicPr>
          <p:nvPr/>
        </p:nvPicPr>
        <p:blipFill>
          <a:blip r:embed="rId2"/>
          <a:srcRect/>
          <a:stretch>
            <a:fillRect/>
          </a:stretch>
        </p:blipFill>
        <p:spPr bwMode="auto">
          <a:xfrm>
            <a:off x="2511833" y="2124222"/>
            <a:ext cx="6294816" cy="4597253"/>
          </a:xfrm>
          <a:prstGeom prst="rect">
            <a:avLst/>
          </a:prstGeom>
          <a:noFill/>
        </p:spPr>
      </p:pic>
      <p:sp>
        <p:nvSpPr>
          <p:cNvPr id="3" name="Titel 2"/>
          <p:cNvSpPr>
            <a:spLocks noGrp="1"/>
          </p:cNvSpPr>
          <p:nvPr>
            <p:ph type="title"/>
          </p:nvPr>
        </p:nvSpPr>
        <p:spPr>
          <a:xfrm>
            <a:off x="457200" y="274639"/>
            <a:ext cx="8229600" cy="457198"/>
          </a:xfrm>
        </p:spPr>
        <p:txBody>
          <a:bodyPr>
            <a:normAutofit fontScale="90000"/>
          </a:bodyPr>
          <a:lstStyle/>
          <a:p>
            <a:r>
              <a:rPr lang="en-US" sz="3400" dirty="0"/>
              <a:t>1.	</a:t>
            </a:r>
            <a:r>
              <a:rPr lang="en-US" sz="3400" dirty="0" err="1"/>
              <a:t>Analyse</a:t>
            </a:r>
            <a:r>
              <a:rPr lang="en-US" sz="3400" dirty="0"/>
              <a:t> van scenario’s  (2 rondes)</a:t>
            </a:r>
            <a:endParaRPr lang="nl-NL" sz="3400" dirty="0"/>
          </a:p>
        </p:txBody>
      </p:sp>
      <p:sp>
        <p:nvSpPr>
          <p:cNvPr id="4" name="Tijdelijke aanduiding voor inhoud 3"/>
          <p:cNvSpPr>
            <a:spLocks noGrp="1"/>
          </p:cNvSpPr>
          <p:nvPr>
            <p:ph idx="1"/>
          </p:nvPr>
        </p:nvSpPr>
        <p:spPr>
          <a:xfrm>
            <a:off x="0" y="896646"/>
            <a:ext cx="9144000" cy="5229518"/>
          </a:xfrm>
        </p:spPr>
        <p:txBody>
          <a:bodyPr>
            <a:normAutofit/>
          </a:bodyPr>
          <a:lstStyle/>
          <a:p>
            <a:pPr marL="0" indent="0">
              <a:buNone/>
            </a:pPr>
            <a:r>
              <a:rPr lang="en-US" dirty="0" err="1"/>
              <a:t>Groepsopdracht</a:t>
            </a:r>
            <a:r>
              <a:rPr lang="en-US" dirty="0"/>
              <a:t>: </a:t>
            </a:r>
            <a:r>
              <a:rPr lang="en-US" dirty="0" err="1"/>
              <a:t>volg</a:t>
            </a:r>
            <a:r>
              <a:rPr lang="en-US" dirty="0"/>
              <a:t> </a:t>
            </a:r>
            <a:r>
              <a:rPr lang="en-US" dirty="0" err="1"/>
              <a:t>werkblad</a:t>
            </a:r>
            <a:r>
              <a:rPr lang="en-US" dirty="0"/>
              <a:t> 4.1</a:t>
            </a:r>
          </a:p>
          <a:p>
            <a:pPr>
              <a:buFontTx/>
              <a:buChar char="-"/>
            </a:pPr>
            <a:r>
              <a:rPr lang="en-US" dirty="0"/>
              <a:t>4 </a:t>
            </a:r>
            <a:r>
              <a:rPr lang="en-US" dirty="0" err="1"/>
              <a:t>personen</a:t>
            </a:r>
            <a:endParaRPr lang="en-US" dirty="0"/>
          </a:p>
          <a:p>
            <a:pPr marL="0" indent="0">
              <a:buNone/>
            </a:pPr>
            <a:r>
              <a:rPr lang="en-US" dirty="0"/>
              <a:t>-  6 </a:t>
            </a:r>
            <a:r>
              <a:rPr lang="en-US" dirty="0" err="1"/>
              <a:t>vragen</a:t>
            </a:r>
            <a:endParaRPr lang="en-US" dirty="0"/>
          </a:p>
          <a:p>
            <a:pPr marL="0" indent="0">
              <a:buNone/>
            </a:pPr>
            <a:endParaRPr lang="nl-NL" dirty="0"/>
          </a:p>
          <a:p>
            <a:pPr marL="0" indent="0">
              <a:buNone/>
            </a:pPr>
            <a:endParaRPr lang="nl-NL" dirty="0"/>
          </a:p>
          <a:p>
            <a:pPr marL="0" indent="0">
              <a:buNone/>
            </a:pPr>
            <a:endParaRPr lang="nl-NL" dirty="0"/>
          </a:p>
          <a:p>
            <a:pPr marL="0" indent="0">
              <a:buNone/>
            </a:pPr>
            <a:r>
              <a:rPr lang="nl-NL" dirty="0"/>
              <a:t>2 rondes/</a:t>
            </a:r>
          </a:p>
          <a:p>
            <a:pPr marL="0" indent="0">
              <a:buNone/>
            </a:pPr>
            <a:r>
              <a:rPr lang="nl-NL" dirty="0"/>
              <a:t>2 scenario’s</a:t>
            </a:r>
          </a:p>
          <a:p>
            <a:pPr marL="0" indent="0">
              <a:buNone/>
            </a:pPr>
            <a:endParaRPr lang="nl-NL" dirty="0"/>
          </a:p>
        </p:txBody>
      </p:sp>
      <p:sp>
        <p:nvSpPr>
          <p:cNvPr id="2" name="Tijdelijke aanduiding voor dianummer 1"/>
          <p:cNvSpPr>
            <a:spLocks noGrp="1"/>
          </p:cNvSpPr>
          <p:nvPr>
            <p:ph type="sldNum" sz="quarter" idx="12"/>
          </p:nvPr>
        </p:nvSpPr>
        <p:spPr/>
        <p:txBody>
          <a:bodyPr/>
          <a:lstStyle/>
          <a:p>
            <a:fld id="{D4120848-2AFF-FB4E-8F03-A9F4C7D2B5B7}"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B70102-EDE3-4198-B30B-1A71F0EB4778}"/>
              </a:ext>
            </a:extLst>
          </p:cNvPr>
          <p:cNvSpPr>
            <a:spLocks noGrp="1"/>
          </p:cNvSpPr>
          <p:nvPr>
            <p:ph type="title"/>
          </p:nvPr>
        </p:nvSpPr>
        <p:spPr/>
        <p:txBody>
          <a:bodyPr/>
          <a:lstStyle/>
          <a:p>
            <a:endParaRPr lang="en-US"/>
          </a:p>
        </p:txBody>
      </p:sp>
      <p:sp>
        <p:nvSpPr>
          <p:cNvPr id="4" name="Tijdelijke aanduiding voor dianummer 3">
            <a:extLst>
              <a:ext uri="{FF2B5EF4-FFF2-40B4-BE49-F238E27FC236}">
                <a16:creationId xmlns:a16="http://schemas.microsoft.com/office/drawing/2014/main" id="{FAA6B977-41C2-4D7B-843C-966225F669EB}"/>
              </a:ext>
            </a:extLst>
          </p:cNvPr>
          <p:cNvSpPr>
            <a:spLocks noGrp="1"/>
          </p:cNvSpPr>
          <p:nvPr>
            <p:ph type="sldNum" sz="quarter" idx="12"/>
          </p:nvPr>
        </p:nvSpPr>
        <p:spPr/>
        <p:txBody>
          <a:bodyPr/>
          <a:lstStyle/>
          <a:p>
            <a:fld id="{D4120848-2AFF-FB4E-8F03-A9F4C7D2B5B7}" type="slidenum">
              <a:rPr lang="en-US" smtClean="0"/>
              <a:pPr/>
              <a:t>5</a:t>
            </a:fld>
            <a:endParaRPr lang="en-US"/>
          </a:p>
        </p:txBody>
      </p:sp>
      <p:pic>
        <p:nvPicPr>
          <p:cNvPr id="12" name="Tijdelijke aanduiding voor inhoud 11">
            <a:extLst>
              <a:ext uri="{FF2B5EF4-FFF2-40B4-BE49-F238E27FC236}">
                <a16:creationId xmlns:a16="http://schemas.microsoft.com/office/drawing/2014/main" id="{697FE31C-6527-4C15-89E2-0D6AE44D82DD}"/>
              </a:ext>
            </a:extLst>
          </p:cNvPr>
          <p:cNvPicPr>
            <a:picLocks noGrp="1" noChangeAspect="1"/>
          </p:cNvPicPr>
          <p:nvPr>
            <p:ph idx="1"/>
          </p:nvPr>
        </p:nvPicPr>
        <p:blipFill>
          <a:blip r:embed="rId2"/>
          <a:stretch>
            <a:fillRect/>
          </a:stretch>
        </p:blipFill>
        <p:spPr>
          <a:xfrm>
            <a:off x="0" y="0"/>
            <a:ext cx="9143999" cy="6858000"/>
          </a:xfrm>
        </p:spPr>
      </p:pic>
    </p:spTree>
    <p:extLst>
      <p:ext uri="{BB962C8B-B14F-4D97-AF65-F5344CB8AC3E}">
        <p14:creationId xmlns:p14="http://schemas.microsoft.com/office/powerpoint/2010/main" val="2034826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en-US" dirty="0"/>
              <a:t>2. Feedback </a:t>
            </a:r>
            <a:r>
              <a:rPr lang="en-US" dirty="0" err="1"/>
              <a:t>verwerken</a:t>
            </a:r>
            <a:endParaRPr lang="nl-NL" dirty="0"/>
          </a:p>
        </p:txBody>
      </p:sp>
      <p:sp>
        <p:nvSpPr>
          <p:cNvPr id="5" name="Tijdelijke aanduiding voor inhoud 4"/>
          <p:cNvSpPr>
            <a:spLocks noGrp="1"/>
          </p:cNvSpPr>
          <p:nvPr>
            <p:ph idx="1"/>
          </p:nvPr>
        </p:nvSpPr>
        <p:spPr/>
        <p:txBody>
          <a:bodyPr>
            <a:normAutofit/>
          </a:bodyPr>
          <a:lstStyle/>
          <a:p>
            <a:pPr marL="514350" indent="-514350" defTabSz="914400" fontAlgn="base">
              <a:spcBef>
                <a:spcPct val="0"/>
              </a:spcBef>
              <a:spcAft>
                <a:spcPct val="0"/>
              </a:spcAft>
              <a:buFont typeface="+mj-lt"/>
              <a:buAutoNum type="arabicPeriod"/>
            </a:pPr>
            <a:r>
              <a:rPr lang="nl-NL" sz="2800" dirty="0">
                <a:latin typeface="Calibri" pitchFamily="34" charset="0"/>
                <a:ea typeface="Calibri" pitchFamily="34" charset="0"/>
                <a:cs typeface="Times New Roman" pitchFamily="18" charset="0"/>
              </a:rPr>
              <a:t>Bekijk de analyse: wat zien anderen in jullie beeld?</a:t>
            </a:r>
          </a:p>
          <a:p>
            <a:pPr marL="514350" indent="-514350" defTabSz="914400" fontAlgn="base">
              <a:spcBef>
                <a:spcPct val="0"/>
              </a:spcBef>
              <a:spcAft>
                <a:spcPct val="0"/>
              </a:spcAft>
              <a:buFont typeface="+mj-lt"/>
              <a:buAutoNum type="arabicPeriod"/>
            </a:pPr>
            <a:r>
              <a:rPr lang="nl-NL" sz="2800" dirty="0">
                <a:latin typeface="Calibri" pitchFamily="34" charset="0"/>
                <a:ea typeface="Calibri" pitchFamily="34" charset="0"/>
                <a:cs typeface="Times New Roman" pitchFamily="18" charset="0"/>
              </a:rPr>
              <a:t>Stel je voor dat jouw toekomstbeeld wordt gepubliceerd in een krant of op een website. Schrijf een korte informatieve toelichting (5 zinnen) die bij je beeld kan worden geplaatst om de lezer te helpen bij een correcte interpretatie.</a:t>
            </a:r>
            <a:endParaRPr lang="nl-NL" sz="2800" dirty="0">
              <a:latin typeface="Arial" pitchFamily="34" charset="0"/>
              <a:cs typeface="Arial" pitchFamily="34" charset="0"/>
            </a:endParaRPr>
          </a:p>
          <a:p>
            <a:pPr marL="514350" indent="-514350" defTabSz="914400" eaLnBrk="0" fontAlgn="base" hangingPunct="0">
              <a:spcBef>
                <a:spcPct val="0"/>
              </a:spcBef>
              <a:spcAft>
                <a:spcPct val="0"/>
              </a:spcAft>
              <a:buFont typeface="+mj-lt"/>
              <a:buAutoNum type="arabicPeriod"/>
            </a:pPr>
            <a:r>
              <a:rPr lang="nl-NL" sz="2800" dirty="0">
                <a:latin typeface="Calibri" pitchFamily="34" charset="0"/>
                <a:ea typeface="Calibri" pitchFamily="34" charset="0"/>
                <a:cs typeface="Times New Roman" pitchFamily="18" charset="0"/>
              </a:rPr>
              <a:t>Schrijf  één stelling  of vraag over jullie stad van de toekomst  op een A4. </a:t>
            </a:r>
          </a:p>
          <a:p>
            <a:pPr marL="514350" indent="-514350" defTabSz="914400" eaLnBrk="0" fontAlgn="base" hangingPunct="0">
              <a:spcBef>
                <a:spcPct val="0"/>
              </a:spcBef>
              <a:spcAft>
                <a:spcPct val="0"/>
              </a:spcAft>
              <a:buFont typeface="+mj-lt"/>
              <a:buAutoNum type="arabicPeriod"/>
            </a:pPr>
            <a:r>
              <a:rPr lang="en-US" sz="2800" dirty="0">
                <a:latin typeface="Calibri" pitchFamily="34" charset="0"/>
                <a:ea typeface="Calibri" pitchFamily="34" charset="0"/>
                <a:cs typeface="Times New Roman" pitchFamily="18" charset="0"/>
              </a:rPr>
              <a:t>Hang het A4 op </a:t>
            </a:r>
            <a:r>
              <a:rPr lang="en-US" sz="2800" dirty="0" err="1">
                <a:latin typeface="Calibri" pitchFamily="34" charset="0"/>
                <a:ea typeface="Calibri" pitchFamily="34" charset="0"/>
                <a:cs typeface="Times New Roman" pitchFamily="18" charset="0"/>
              </a:rPr>
              <a:t>voor</a:t>
            </a:r>
            <a:r>
              <a:rPr lang="en-US" sz="2800" dirty="0">
                <a:latin typeface="Calibri" pitchFamily="34" charset="0"/>
                <a:ea typeface="Calibri" pitchFamily="34" charset="0"/>
                <a:cs typeface="Times New Roman" pitchFamily="18" charset="0"/>
              </a:rPr>
              <a:t> in de </a:t>
            </a:r>
            <a:r>
              <a:rPr lang="en-US" sz="2800" dirty="0" err="1">
                <a:latin typeface="Calibri" pitchFamily="34" charset="0"/>
                <a:ea typeface="Calibri" pitchFamily="34" charset="0"/>
                <a:cs typeface="Times New Roman" pitchFamily="18" charset="0"/>
              </a:rPr>
              <a:t>klas</a:t>
            </a:r>
            <a:r>
              <a:rPr lang="en-US" sz="2800" dirty="0">
                <a:latin typeface="Calibri" pitchFamily="34" charset="0"/>
                <a:ea typeface="Calibri" pitchFamily="34" charset="0"/>
                <a:cs typeface="Times New Roman" pitchFamily="18" charset="0"/>
              </a:rPr>
              <a:t>.</a:t>
            </a:r>
            <a:endParaRPr lang="nl-NL" sz="2800" dirty="0">
              <a:latin typeface="Arial" pitchFamily="34" charset="0"/>
              <a:cs typeface="Arial" pitchFamily="34" charset="0"/>
            </a:endParaRPr>
          </a:p>
          <a:p>
            <a:endParaRPr lang="nl-NL" dirty="0"/>
          </a:p>
        </p:txBody>
      </p:sp>
      <p:sp>
        <p:nvSpPr>
          <p:cNvPr id="2" name="Tijdelijke aanduiding voor dianummer 1"/>
          <p:cNvSpPr>
            <a:spLocks noGrp="1"/>
          </p:cNvSpPr>
          <p:nvPr>
            <p:ph type="sldNum" sz="quarter" idx="12"/>
          </p:nvPr>
        </p:nvSpPr>
        <p:spPr/>
        <p:txBody>
          <a:bodyPr/>
          <a:lstStyle/>
          <a:p>
            <a:fld id="{D4120848-2AFF-FB4E-8F03-A9F4C7D2B5B7}"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BD38E7-CF5B-478B-8D5A-0145E53F2F52}"/>
              </a:ext>
            </a:extLst>
          </p:cNvPr>
          <p:cNvSpPr>
            <a:spLocks noGrp="1"/>
          </p:cNvSpPr>
          <p:nvPr>
            <p:ph type="title"/>
          </p:nvPr>
        </p:nvSpPr>
        <p:spPr/>
        <p:txBody>
          <a:bodyPr/>
          <a:lstStyle/>
          <a:p>
            <a:r>
              <a:rPr lang="nl-NL" dirty="0"/>
              <a:t>3. Afronding </a:t>
            </a:r>
            <a:endParaRPr lang="en-US" dirty="0"/>
          </a:p>
        </p:txBody>
      </p:sp>
      <p:sp>
        <p:nvSpPr>
          <p:cNvPr id="3" name="Tijdelijke aanduiding voor inhoud 2">
            <a:extLst>
              <a:ext uri="{FF2B5EF4-FFF2-40B4-BE49-F238E27FC236}">
                <a16:creationId xmlns:a16="http://schemas.microsoft.com/office/drawing/2014/main" id="{F3063A0B-7892-47EF-B573-773237F017AD}"/>
              </a:ext>
            </a:extLst>
          </p:cNvPr>
          <p:cNvSpPr>
            <a:spLocks noGrp="1"/>
          </p:cNvSpPr>
          <p:nvPr>
            <p:ph idx="1"/>
          </p:nvPr>
        </p:nvSpPr>
        <p:spPr/>
        <p:txBody>
          <a:bodyPr>
            <a:normAutofit lnSpcReduction="10000"/>
          </a:bodyPr>
          <a:lstStyle/>
          <a:p>
            <a:pPr marL="0" indent="0">
              <a:buNone/>
            </a:pPr>
            <a:r>
              <a:rPr lang="nl-NL" dirty="0"/>
              <a:t>Stelling/ vraag opgehangen? </a:t>
            </a:r>
          </a:p>
          <a:p>
            <a:pPr marL="0" indent="0">
              <a:buNone/>
            </a:pPr>
            <a:endParaRPr lang="nl-NL" dirty="0"/>
          </a:p>
          <a:p>
            <a:pPr marL="0" indent="0">
              <a:buNone/>
            </a:pPr>
            <a:r>
              <a:rPr lang="nl-NL" dirty="0"/>
              <a:t>Huiswerk: leestekst 5.1 lezen</a:t>
            </a:r>
          </a:p>
          <a:p>
            <a:pPr>
              <a:buFontTx/>
              <a:buChar char="-"/>
            </a:pPr>
            <a:r>
              <a:rPr lang="nl-NL" dirty="0"/>
              <a:t>Over toekomstbeelden evalueren</a:t>
            </a:r>
          </a:p>
          <a:p>
            <a:pPr marL="0" indent="0">
              <a:buNone/>
            </a:pPr>
            <a:endParaRPr lang="nl-NL" dirty="0"/>
          </a:p>
          <a:p>
            <a:pPr marL="0" indent="0">
              <a:buNone/>
            </a:pPr>
            <a:r>
              <a:rPr lang="nl-NL" dirty="0"/>
              <a:t>Volgende les: </a:t>
            </a:r>
          </a:p>
          <a:p>
            <a:pPr>
              <a:buFontTx/>
              <a:buChar char="-"/>
            </a:pPr>
            <a:r>
              <a:rPr lang="nl-NL" sz="2200" dirty="0"/>
              <a:t>Dialoog en debat over stellingen</a:t>
            </a:r>
          </a:p>
          <a:p>
            <a:pPr>
              <a:buFontTx/>
              <a:buChar char="-"/>
            </a:pPr>
            <a:r>
              <a:rPr lang="nl-NL" sz="2200" dirty="0"/>
              <a:t>Individuele evaluatie van scenario’s voor de stad van de toekomst</a:t>
            </a:r>
          </a:p>
          <a:p>
            <a:pPr>
              <a:buFontTx/>
              <a:buChar char="-"/>
            </a:pPr>
            <a:r>
              <a:rPr lang="nl-NL" sz="2200" dirty="0"/>
              <a:t>Let op: volgende les is de laatste les voor de toets. Vragen? Stel ze!</a:t>
            </a:r>
            <a:endParaRPr lang="en-US" sz="2200" dirty="0"/>
          </a:p>
        </p:txBody>
      </p:sp>
      <p:sp>
        <p:nvSpPr>
          <p:cNvPr id="4" name="Tijdelijke aanduiding voor dianummer 3">
            <a:extLst>
              <a:ext uri="{FF2B5EF4-FFF2-40B4-BE49-F238E27FC236}">
                <a16:creationId xmlns:a16="http://schemas.microsoft.com/office/drawing/2014/main" id="{CD68764C-72AB-469F-918B-6300E2A24ACC}"/>
              </a:ext>
            </a:extLst>
          </p:cNvPr>
          <p:cNvSpPr>
            <a:spLocks noGrp="1"/>
          </p:cNvSpPr>
          <p:nvPr>
            <p:ph type="sldNum" sz="quarter" idx="12"/>
          </p:nvPr>
        </p:nvSpPr>
        <p:spPr/>
        <p:txBody>
          <a:bodyPr/>
          <a:lstStyle/>
          <a:p>
            <a:fld id="{D4120848-2AFF-FB4E-8F03-A9F4C7D2B5B7}" type="slidenum">
              <a:rPr lang="en-US" smtClean="0"/>
              <a:pPr/>
              <a:t>7</a:t>
            </a:fld>
            <a:endParaRPr lang="en-US"/>
          </a:p>
        </p:txBody>
      </p:sp>
    </p:spTree>
    <p:extLst>
      <p:ext uri="{BB962C8B-B14F-4D97-AF65-F5344CB8AC3E}">
        <p14:creationId xmlns:p14="http://schemas.microsoft.com/office/powerpoint/2010/main" val="29656733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3576</TotalTime>
  <Words>290</Words>
  <Application>Microsoft Office PowerPoint</Application>
  <PresentationFormat>Diavoorstelling (4:3)</PresentationFormat>
  <Paragraphs>59</Paragraphs>
  <Slides>7</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7</vt:i4>
      </vt:variant>
    </vt:vector>
  </HeadingPairs>
  <TitlesOfParts>
    <vt:vector size="10" baseType="lpstr">
      <vt:lpstr>Arial</vt:lpstr>
      <vt:lpstr>Calibri</vt:lpstr>
      <vt:lpstr>Office Theme</vt:lpstr>
      <vt:lpstr>Toekomstscenario’s voor de stad</vt:lpstr>
      <vt:lpstr>Agenda</vt:lpstr>
      <vt:lpstr>Scenario’s over de stad van de toekomst</vt:lpstr>
      <vt:lpstr>1. Analyse van scenario’s  (2 rondes)</vt:lpstr>
      <vt:lpstr>PowerPoint-presentatie</vt:lpstr>
      <vt:lpstr>2. Feedback verwerken</vt:lpstr>
      <vt:lpstr>3. Afronding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_x0016__x0016_</dc:title>
  <dc:creator>Pauw I</dc:creator>
  <cp:lastModifiedBy>iris pauw</cp:lastModifiedBy>
  <cp:revision>117</cp:revision>
  <cp:lastPrinted>2016-01-04T15:22:15Z</cp:lastPrinted>
  <dcterms:created xsi:type="dcterms:W3CDTF">2015-12-29T15:52:02Z</dcterms:created>
  <dcterms:modified xsi:type="dcterms:W3CDTF">2021-02-02T11:44:06Z</dcterms:modified>
</cp:coreProperties>
</file>