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7" r:id="rId3"/>
    <p:sldId id="298" r:id="rId4"/>
    <p:sldId id="301" r:id="rId5"/>
    <p:sldId id="303" r:id="rId6"/>
    <p:sldId id="306" r:id="rId7"/>
    <p:sldId id="305" r:id="rId8"/>
    <p:sldId id="307" r:id="rId9"/>
    <p:sldId id="309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00F69-00DB-4342-81E3-27F7D6DBB34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6ED51C2-C9F7-42E0-BAB0-00A0E2482410}">
      <dgm:prSet phldrT="[Tekst]" custT="1"/>
      <dgm:spPr/>
      <dgm:t>
        <a:bodyPr/>
        <a:lstStyle/>
        <a:p>
          <a:r>
            <a:rPr lang="en-US" sz="2800" err="1"/>
            <a:t>Kennis</a:t>
          </a:r>
          <a:r>
            <a:rPr lang="en-US" sz="2800"/>
            <a:t> over trends</a:t>
          </a:r>
          <a:endParaRPr lang="nl-NL" sz="2800"/>
        </a:p>
      </dgm:t>
    </dgm:pt>
    <dgm:pt modelId="{56D18FEB-E99D-4588-9057-A9B2ADD4A28D}" type="parTrans" cxnId="{E5B6BD76-4376-4CD0-BC9D-0C74799ADB4F}">
      <dgm:prSet/>
      <dgm:spPr/>
      <dgm:t>
        <a:bodyPr/>
        <a:lstStyle/>
        <a:p>
          <a:endParaRPr lang="nl-NL"/>
        </a:p>
      </dgm:t>
    </dgm:pt>
    <dgm:pt modelId="{74BAC166-C2A2-4A93-92B1-A8FA17D79BB0}" type="sibTrans" cxnId="{E5B6BD76-4376-4CD0-BC9D-0C74799ADB4F}">
      <dgm:prSet/>
      <dgm:spPr/>
      <dgm:t>
        <a:bodyPr/>
        <a:lstStyle/>
        <a:p>
          <a:endParaRPr lang="nl-NL"/>
        </a:p>
      </dgm:t>
    </dgm:pt>
    <dgm:pt modelId="{A954E81D-064F-4991-A98D-FB3553B4FB8F}">
      <dgm:prSet phldrT="[Tekst]"/>
      <dgm:spPr/>
      <dgm:t>
        <a:bodyPr/>
        <a:lstStyle/>
        <a:p>
          <a:r>
            <a:rPr lang="en-US" err="1"/>
            <a:t>Creativiteit</a:t>
          </a:r>
          <a:endParaRPr lang="en-US"/>
        </a:p>
        <a:p>
          <a:r>
            <a:rPr lang="en-US"/>
            <a:t>in scenario’s</a:t>
          </a:r>
          <a:endParaRPr lang="nl-NL"/>
        </a:p>
      </dgm:t>
    </dgm:pt>
    <dgm:pt modelId="{AFCCDB34-0735-46E6-AF5B-FC46B9C9C9EC}" type="parTrans" cxnId="{8CAAA8AB-E202-4A31-A6A1-0FE719AFD77E}">
      <dgm:prSet/>
      <dgm:spPr/>
      <dgm:t>
        <a:bodyPr/>
        <a:lstStyle/>
        <a:p>
          <a:endParaRPr lang="nl-NL"/>
        </a:p>
      </dgm:t>
    </dgm:pt>
    <dgm:pt modelId="{05B8ECD1-80D5-4F18-832C-524698646370}" type="sibTrans" cxnId="{8CAAA8AB-E202-4A31-A6A1-0FE719AFD77E}">
      <dgm:prSet/>
      <dgm:spPr/>
      <dgm:t>
        <a:bodyPr/>
        <a:lstStyle/>
        <a:p>
          <a:endParaRPr lang="nl-NL"/>
        </a:p>
      </dgm:t>
    </dgm:pt>
    <dgm:pt modelId="{EC7672DE-CBA5-4BB3-935E-485A727FD44F}">
      <dgm:prSet phldrT="[Tekst]" custT="1"/>
      <dgm:spPr/>
      <dgm:t>
        <a:bodyPr/>
        <a:lstStyle/>
        <a:p>
          <a:r>
            <a:rPr lang="en-US" sz="4100" err="1"/>
            <a:t>Jouw</a:t>
          </a:r>
          <a:endParaRPr lang="en-US" sz="4100"/>
        </a:p>
        <a:p>
          <a:r>
            <a:rPr lang="en-US" sz="4100" err="1"/>
            <a:t>Evaluatie</a:t>
          </a:r>
          <a:endParaRPr lang="en-US" sz="4100"/>
        </a:p>
        <a:p>
          <a:r>
            <a:rPr lang="en-US" sz="1600"/>
            <a:t>-  </a:t>
          </a:r>
          <a:r>
            <a:rPr lang="en-US" sz="1600" err="1"/>
            <a:t>Overtuigingen</a:t>
          </a:r>
          <a:endParaRPr lang="en-US" sz="1600"/>
        </a:p>
        <a:p>
          <a:r>
            <a:rPr lang="en-US" sz="1600"/>
            <a:t>- </a:t>
          </a:r>
          <a:r>
            <a:rPr lang="en-US" sz="1600" err="1"/>
            <a:t>Eigenschappen</a:t>
          </a:r>
          <a:endParaRPr lang="en-US" sz="1600"/>
        </a:p>
        <a:p>
          <a:r>
            <a:rPr lang="en-US" sz="1600"/>
            <a:t>- </a:t>
          </a:r>
          <a:r>
            <a:rPr lang="en-US" sz="1600" err="1"/>
            <a:t>Waarden</a:t>
          </a:r>
          <a:endParaRPr lang="nl-NL" sz="1600"/>
        </a:p>
      </dgm:t>
    </dgm:pt>
    <dgm:pt modelId="{A82BCB8E-2B37-4826-828A-FEDCF565846A}" type="parTrans" cxnId="{5E770D5A-BA62-4794-B684-E01C0371FE54}">
      <dgm:prSet/>
      <dgm:spPr/>
      <dgm:t>
        <a:bodyPr/>
        <a:lstStyle/>
        <a:p>
          <a:endParaRPr lang="nl-NL"/>
        </a:p>
      </dgm:t>
    </dgm:pt>
    <dgm:pt modelId="{DEB173CC-6248-4B4A-A2F3-3B673B069FF4}" type="sibTrans" cxnId="{5E770D5A-BA62-4794-B684-E01C0371FE54}">
      <dgm:prSet/>
      <dgm:spPr/>
      <dgm:t>
        <a:bodyPr/>
        <a:lstStyle/>
        <a:p>
          <a:endParaRPr lang="nl-NL"/>
        </a:p>
      </dgm:t>
    </dgm:pt>
    <dgm:pt modelId="{68D9FA3C-461A-4266-B99A-97154E1578CC}" type="pres">
      <dgm:prSet presAssocID="{0A500F69-00DB-4342-81E3-27F7D6DBB34C}" presName="Name0" presStyleCnt="0">
        <dgm:presLayoutVars>
          <dgm:dir/>
          <dgm:resizeHandles val="exact"/>
        </dgm:presLayoutVars>
      </dgm:prSet>
      <dgm:spPr/>
    </dgm:pt>
    <dgm:pt modelId="{CA5757B4-1C14-4AE2-8F7D-53A15BAD0D43}" type="pres">
      <dgm:prSet presAssocID="{0A500F69-00DB-4342-81E3-27F7D6DBB34C}" presName="vNodes" presStyleCnt="0"/>
      <dgm:spPr/>
    </dgm:pt>
    <dgm:pt modelId="{BA685227-70A8-403A-B2C0-A0E62DEADF4F}" type="pres">
      <dgm:prSet presAssocID="{76ED51C2-C9F7-42E0-BAB0-00A0E2482410}" presName="node" presStyleLbl="node1" presStyleIdx="0" presStyleCnt="3" custScaleX="222986">
        <dgm:presLayoutVars>
          <dgm:bulletEnabled val="1"/>
        </dgm:presLayoutVars>
      </dgm:prSet>
      <dgm:spPr/>
    </dgm:pt>
    <dgm:pt modelId="{BCE3DF46-8167-4902-A171-374A740A7E3A}" type="pres">
      <dgm:prSet presAssocID="{74BAC166-C2A2-4A93-92B1-A8FA17D79BB0}" presName="spacerT" presStyleCnt="0"/>
      <dgm:spPr/>
    </dgm:pt>
    <dgm:pt modelId="{F9962116-6F30-4C7A-9347-E92B9CD500BE}" type="pres">
      <dgm:prSet presAssocID="{74BAC166-C2A2-4A93-92B1-A8FA17D79BB0}" presName="sibTrans" presStyleLbl="sibTrans2D1" presStyleIdx="0" presStyleCnt="2"/>
      <dgm:spPr/>
    </dgm:pt>
    <dgm:pt modelId="{FEC2A698-3641-4505-9702-CC93C78576AE}" type="pres">
      <dgm:prSet presAssocID="{74BAC166-C2A2-4A93-92B1-A8FA17D79BB0}" presName="spacerB" presStyleCnt="0"/>
      <dgm:spPr/>
    </dgm:pt>
    <dgm:pt modelId="{DBC15C2B-2C9B-4CEA-BE89-22441D3EC896}" type="pres">
      <dgm:prSet presAssocID="{A954E81D-064F-4991-A98D-FB3553B4FB8F}" presName="node" presStyleLbl="node1" presStyleIdx="1" presStyleCnt="3" custScaleX="213274" custLinFactNeighborX="-282" custLinFactNeighborY="64520">
        <dgm:presLayoutVars>
          <dgm:bulletEnabled val="1"/>
        </dgm:presLayoutVars>
      </dgm:prSet>
      <dgm:spPr/>
    </dgm:pt>
    <dgm:pt modelId="{3622BA28-D04D-4B6B-BAAB-5A590DB396FF}" type="pres">
      <dgm:prSet presAssocID="{0A500F69-00DB-4342-81E3-27F7D6DBB34C}" presName="sibTransLast" presStyleLbl="sibTrans2D1" presStyleIdx="1" presStyleCnt="2"/>
      <dgm:spPr/>
    </dgm:pt>
    <dgm:pt modelId="{C00314D6-4B7E-42C5-915B-BA2B9D4A036F}" type="pres">
      <dgm:prSet presAssocID="{0A500F69-00DB-4342-81E3-27F7D6DBB34C}" presName="connectorText" presStyleLbl="sibTrans2D1" presStyleIdx="1" presStyleCnt="2"/>
      <dgm:spPr/>
    </dgm:pt>
    <dgm:pt modelId="{978935A4-B2E9-4D87-8AC9-39D4F2887229}" type="pres">
      <dgm:prSet presAssocID="{0A500F69-00DB-4342-81E3-27F7D6DBB34C}" presName="lastNode" presStyleLbl="node1" presStyleIdx="2" presStyleCnt="3" custScaleY="181128">
        <dgm:presLayoutVars>
          <dgm:bulletEnabled val="1"/>
        </dgm:presLayoutVars>
      </dgm:prSet>
      <dgm:spPr/>
    </dgm:pt>
  </dgm:ptLst>
  <dgm:cxnLst>
    <dgm:cxn modelId="{27DD4616-98AE-4EC7-8197-973A3B5FF9BE}" type="presOf" srcId="{05B8ECD1-80D5-4F18-832C-524698646370}" destId="{C00314D6-4B7E-42C5-915B-BA2B9D4A036F}" srcOrd="1" destOrd="0" presId="urn:microsoft.com/office/officeart/2005/8/layout/equation2"/>
    <dgm:cxn modelId="{BA34BD44-D698-4A97-898C-CAAD594AEFAB}" type="presOf" srcId="{74BAC166-C2A2-4A93-92B1-A8FA17D79BB0}" destId="{F9962116-6F30-4C7A-9347-E92B9CD500BE}" srcOrd="0" destOrd="0" presId="urn:microsoft.com/office/officeart/2005/8/layout/equation2"/>
    <dgm:cxn modelId="{3EB4E866-E72D-4F66-A2CC-4A636B49DBE0}" type="presOf" srcId="{0A500F69-00DB-4342-81E3-27F7D6DBB34C}" destId="{68D9FA3C-461A-4266-B99A-97154E1578CC}" srcOrd="0" destOrd="0" presId="urn:microsoft.com/office/officeart/2005/8/layout/equation2"/>
    <dgm:cxn modelId="{3B11A047-FB4B-481F-9F92-8120A5CAC1D9}" type="presOf" srcId="{A954E81D-064F-4991-A98D-FB3553B4FB8F}" destId="{DBC15C2B-2C9B-4CEA-BE89-22441D3EC896}" srcOrd="0" destOrd="0" presId="urn:microsoft.com/office/officeart/2005/8/layout/equation2"/>
    <dgm:cxn modelId="{E5B6BD76-4376-4CD0-BC9D-0C74799ADB4F}" srcId="{0A500F69-00DB-4342-81E3-27F7D6DBB34C}" destId="{76ED51C2-C9F7-42E0-BAB0-00A0E2482410}" srcOrd="0" destOrd="0" parTransId="{56D18FEB-E99D-4588-9057-A9B2ADD4A28D}" sibTransId="{74BAC166-C2A2-4A93-92B1-A8FA17D79BB0}"/>
    <dgm:cxn modelId="{5E770D5A-BA62-4794-B684-E01C0371FE54}" srcId="{0A500F69-00DB-4342-81E3-27F7D6DBB34C}" destId="{EC7672DE-CBA5-4BB3-935E-485A727FD44F}" srcOrd="2" destOrd="0" parTransId="{A82BCB8E-2B37-4826-828A-FEDCF565846A}" sibTransId="{DEB173CC-6248-4B4A-A2F3-3B673B069FF4}"/>
    <dgm:cxn modelId="{0AC19182-5364-44AE-8AB8-805CAF79DE82}" type="presOf" srcId="{EC7672DE-CBA5-4BB3-935E-485A727FD44F}" destId="{978935A4-B2E9-4D87-8AC9-39D4F2887229}" srcOrd="0" destOrd="0" presId="urn:microsoft.com/office/officeart/2005/8/layout/equation2"/>
    <dgm:cxn modelId="{D814B4A3-01AB-4EF3-97C1-D420DB30489D}" type="presOf" srcId="{05B8ECD1-80D5-4F18-832C-524698646370}" destId="{3622BA28-D04D-4B6B-BAAB-5A590DB396FF}" srcOrd="0" destOrd="0" presId="urn:microsoft.com/office/officeart/2005/8/layout/equation2"/>
    <dgm:cxn modelId="{8CAAA8AB-E202-4A31-A6A1-0FE719AFD77E}" srcId="{0A500F69-00DB-4342-81E3-27F7D6DBB34C}" destId="{A954E81D-064F-4991-A98D-FB3553B4FB8F}" srcOrd="1" destOrd="0" parTransId="{AFCCDB34-0735-46E6-AF5B-FC46B9C9C9EC}" sibTransId="{05B8ECD1-80D5-4F18-832C-524698646370}"/>
    <dgm:cxn modelId="{25048BCF-AD1B-4A41-8297-3DD013105B07}" type="presOf" srcId="{76ED51C2-C9F7-42E0-BAB0-00A0E2482410}" destId="{BA685227-70A8-403A-B2C0-A0E62DEADF4F}" srcOrd="0" destOrd="0" presId="urn:microsoft.com/office/officeart/2005/8/layout/equation2"/>
    <dgm:cxn modelId="{079CD4F1-90E4-4FA7-B7B9-63FFD79221E6}" type="presParOf" srcId="{68D9FA3C-461A-4266-B99A-97154E1578CC}" destId="{CA5757B4-1C14-4AE2-8F7D-53A15BAD0D43}" srcOrd="0" destOrd="0" presId="urn:microsoft.com/office/officeart/2005/8/layout/equation2"/>
    <dgm:cxn modelId="{BC825332-3D44-4EFE-A511-A5DE7A402993}" type="presParOf" srcId="{CA5757B4-1C14-4AE2-8F7D-53A15BAD0D43}" destId="{BA685227-70A8-403A-B2C0-A0E62DEADF4F}" srcOrd="0" destOrd="0" presId="urn:microsoft.com/office/officeart/2005/8/layout/equation2"/>
    <dgm:cxn modelId="{5C9A6D4E-B52A-4BCE-AF3C-0D9A1C34062F}" type="presParOf" srcId="{CA5757B4-1C14-4AE2-8F7D-53A15BAD0D43}" destId="{BCE3DF46-8167-4902-A171-374A740A7E3A}" srcOrd="1" destOrd="0" presId="urn:microsoft.com/office/officeart/2005/8/layout/equation2"/>
    <dgm:cxn modelId="{C7F21530-7134-4A72-8C03-FE431465294F}" type="presParOf" srcId="{CA5757B4-1C14-4AE2-8F7D-53A15BAD0D43}" destId="{F9962116-6F30-4C7A-9347-E92B9CD500BE}" srcOrd="2" destOrd="0" presId="urn:microsoft.com/office/officeart/2005/8/layout/equation2"/>
    <dgm:cxn modelId="{9DBCC03D-652A-4C09-954B-6B158ED30CBB}" type="presParOf" srcId="{CA5757B4-1C14-4AE2-8F7D-53A15BAD0D43}" destId="{FEC2A698-3641-4505-9702-CC93C78576AE}" srcOrd="3" destOrd="0" presId="urn:microsoft.com/office/officeart/2005/8/layout/equation2"/>
    <dgm:cxn modelId="{1352D179-40B2-4F21-80D0-F88BD8676B5C}" type="presParOf" srcId="{CA5757B4-1C14-4AE2-8F7D-53A15BAD0D43}" destId="{DBC15C2B-2C9B-4CEA-BE89-22441D3EC896}" srcOrd="4" destOrd="0" presId="urn:microsoft.com/office/officeart/2005/8/layout/equation2"/>
    <dgm:cxn modelId="{A969A715-E15F-4F05-80DA-9C9861BA5445}" type="presParOf" srcId="{68D9FA3C-461A-4266-B99A-97154E1578CC}" destId="{3622BA28-D04D-4B6B-BAAB-5A590DB396FF}" srcOrd="1" destOrd="0" presId="urn:microsoft.com/office/officeart/2005/8/layout/equation2"/>
    <dgm:cxn modelId="{3BCEEBD0-5EBB-4E7D-94B1-CD866F0CDBEC}" type="presParOf" srcId="{3622BA28-D04D-4B6B-BAAB-5A590DB396FF}" destId="{C00314D6-4B7E-42C5-915B-BA2B9D4A036F}" srcOrd="0" destOrd="0" presId="urn:microsoft.com/office/officeart/2005/8/layout/equation2"/>
    <dgm:cxn modelId="{15E7AE7A-028C-47D5-B3DA-797C64AC843D}" type="presParOf" srcId="{68D9FA3C-461A-4266-B99A-97154E1578CC}" destId="{978935A4-B2E9-4D87-8AC9-39D4F288722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85227-70A8-403A-B2C0-A0E62DEADF4F}">
      <dsp:nvSpPr>
        <dsp:cNvPr id="0" name=""/>
        <dsp:cNvSpPr/>
      </dsp:nvSpPr>
      <dsp:spPr>
        <a:xfrm>
          <a:off x="234" y="952134"/>
          <a:ext cx="3181454" cy="1426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err="1"/>
            <a:t>Kennis</a:t>
          </a:r>
          <a:r>
            <a:rPr lang="en-US" sz="2800" kern="1200"/>
            <a:t> over trends</a:t>
          </a:r>
          <a:endParaRPr lang="nl-NL" sz="2800" kern="1200"/>
        </a:p>
      </dsp:txBody>
      <dsp:txXfrm>
        <a:off x="466147" y="1161077"/>
        <a:ext cx="2249628" cy="1008864"/>
      </dsp:txXfrm>
    </dsp:sp>
    <dsp:sp modelId="{F9962116-6F30-4C7A-9347-E92B9CD500BE}">
      <dsp:nvSpPr>
        <dsp:cNvPr id="0" name=""/>
        <dsp:cNvSpPr/>
      </dsp:nvSpPr>
      <dsp:spPr>
        <a:xfrm>
          <a:off x="1177203" y="2494737"/>
          <a:ext cx="827515" cy="82751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300" kern="1200"/>
        </a:p>
      </dsp:txBody>
      <dsp:txXfrm>
        <a:off x="1286890" y="2811179"/>
        <a:ext cx="608141" cy="194631"/>
      </dsp:txXfrm>
    </dsp:sp>
    <dsp:sp modelId="{DBC15C2B-2C9B-4CEA-BE89-22441D3EC896}">
      <dsp:nvSpPr>
        <dsp:cNvPr id="0" name=""/>
        <dsp:cNvSpPr/>
      </dsp:nvSpPr>
      <dsp:spPr>
        <a:xfrm>
          <a:off x="65494" y="3512853"/>
          <a:ext cx="3042888" cy="1426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err="1"/>
            <a:t>Creativiteit</a:t>
          </a:r>
          <a:endParaRPr lang="en-US" sz="2800" kern="120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 scenario’s</a:t>
          </a:r>
          <a:endParaRPr lang="nl-NL" sz="2800" kern="1200"/>
        </a:p>
      </dsp:txBody>
      <dsp:txXfrm>
        <a:off x="511115" y="3721796"/>
        <a:ext cx="2151646" cy="1008864"/>
      </dsp:txXfrm>
    </dsp:sp>
    <dsp:sp modelId="{3622BA28-D04D-4B6B-BAAB-5A590DB396FF}">
      <dsp:nvSpPr>
        <dsp:cNvPr id="0" name=""/>
        <dsp:cNvSpPr/>
      </dsp:nvSpPr>
      <dsp:spPr>
        <a:xfrm rot="21566832">
          <a:off x="3395695" y="2660891"/>
          <a:ext cx="453738" cy="530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3395698" y="2767698"/>
        <a:ext cx="317617" cy="318451"/>
      </dsp:txXfrm>
    </dsp:sp>
    <dsp:sp modelId="{978935A4-B2E9-4D87-8AC9-39D4F2887229}">
      <dsp:nvSpPr>
        <dsp:cNvPr id="0" name=""/>
        <dsp:cNvSpPr/>
      </dsp:nvSpPr>
      <dsp:spPr>
        <a:xfrm>
          <a:off x="4037739" y="324250"/>
          <a:ext cx="2853501" cy="5168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err="1"/>
            <a:t>Jouw</a:t>
          </a:r>
          <a:endParaRPr lang="en-US" sz="4100" kern="1200"/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err="1"/>
            <a:t>Evaluatie</a:t>
          </a:r>
          <a:endParaRPr lang="en-US" sz="4100" kern="1200"/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  </a:t>
          </a:r>
          <a:r>
            <a:rPr lang="en-US" sz="1600" kern="1200" err="1"/>
            <a:t>Overtuigingen</a:t>
          </a:r>
          <a:endParaRPr lang="en-US" sz="1600" kern="1200"/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 </a:t>
          </a:r>
          <a:r>
            <a:rPr lang="en-US" sz="1600" kern="1200" err="1"/>
            <a:t>Eigenschappen</a:t>
          </a:r>
          <a:endParaRPr lang="en-US" sz="1600" kern="1200"/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 </a:t>
          </a:r>
          <a:r>
            <a:rPr lang="en-US" sz="1600" kern="1200" err="1"/>
            <a:t>Waarden</a:t>
          </a:r>
          <a:endParaRPr lang="nl-NL" sz="1600" kern="1200"/>
        </a:p>
      </dsp:txBody>
      <dsp:txXfrm>
        <a:off x="4455625" y="1081158"/>
        <a:ext cx="2017729" cy="3654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DE072-91C9-4B83-AADB-939912A650D3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7D87A-95BE-43FB-B43C-74436AFDE3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3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DEF64-2DDF-4466-805B-856676F1ACFC}" type="datetimeFigureOut">
              <a:rPr lang="nl-NL" smtClean="0"/>
              <a:pPr/>
              <a:t>2-2-2021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31768-A2FE-47FF-91C0-926234CAEE6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713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31768-A2FE-47FF-91C0-926234CAEE62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8805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31768-A2FE-47FF-91C0-926234CAEE62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Vertel</a:t>
            </a:r>
            <a:r>
              <a:rPr lang="en-US" dirty="0"/>
              <a:t> </a:t>
            </a:r>
            <a:r>
              <a:rPr lang="en-US" dirty="0" err="1"/>
              <a:t>leerlingen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er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voorbeelden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baseline="0" dirty="0"/>
              <a:t> van </a:t>
            </a:r>
            <a:r>
              <a:rPr lang="en-US" baseline="0" dirty="0" err="1"/>
              <a:t>futuristische</a:t>
            </a:r>
            <a:r>
              <a:rPr lang="en-US" baseline="0" dirty="0"/>
              <a:t> </a:t>
            </a:r>
            <a:r>
              <a:rPr lang="en-US" baseline="0" dirty="0" err="1"/>
              <a:t>stad-projecten</a:t>
            </a:r>
            <a:r>
              <a:rPr lang="en-US" baseline="0" dirty="0"/>
              <a:t> </a:t>
            </a:r>
            <a:r>
              <a:rPr lang="en-US" baseline="0" dirty="0" err="1"/>
              <a:t>waar</a:t>
            </a:r>
            <a:r>
              <a:rPr lang="en-US" baseline="0" dirty="0"/>
              <a:t> </a:t>
            </a:r>
            <a:r>
              <a:rPr lang="en-US" baseline="0" dirty="0" err="1"/>
              <a:t>technologie</a:t>
            </a:r>
            <a:r>
              <a:rPr lang="en-US" baseline="0" dirty="0"/>
              <a:t> </a:t>
            </a:r>
            <a:r>
              <a:rPr lang="en-US" baseline="0" dirty="0" err="1"/>
              <a:t>wordt</a:t>
            </a:r>
            <a:r>
              <a:rPr lang="en-US" baseline="0" dirty="0"/>
              <a:t> </a:t>
            </a:r>
            <a:r>
              <a:rPr lang="en-US" baseline="0" dirty="0" err="1"/>
              <a:t>getest</a:t>
            </a:r>
            <a:r>
              <a:rPr lang="en-US" baseline="0" dirty="0"/>
              <a:t>: New Songdo City in Zuid Korea, Dongtan in China, </a:t>
            </a:r>
            <a:r>
              <a:rPr lang="en-US" baseline="0" dirty="0" err="1"/>
              <a:t>PlanIT</a:t>
            </a:r>
            <a:r>
              <a:rPr lang="en-US" baseline="0" dirty="0"/>
              <a:t> Valley in Portugal, </a:t>
            </a:r>
            <a:r>
              <a:rPr lang="en-US" baseline="0" dirty="0" err="1"/>
              <a:t>Sitra</a:t>
            </a:r>
            <a:r>
              <a:rPr lang="en-US" baseline="0" dirty="0"/>
              <a:t> Low2No in Finland</a:t>
            </a:r>
          </a:p>
          <a:p>
            <a:r>
              <a:rPr lang="en-US" baseline="0" dirty="0" err="1"/>
              <a:t>Inmiddels</a:t>
            </a:r>
            <a:r>
              <a:rPr lang="en-US" baseline="0" dirty="0"/>
              <a:t> </a:t>
            </a:r>
            <a:r>
              <a:rPr lang="en-US" baseline="0" dirty="0" err="1"/>
              <a:t>zijn</a:t>
            </a:r>
            <a:r>
              <a:rPr lang="en-US" baseline="0" dirty="0"/>
              <a:t> de </a:t>
            </a:r>
            <a:r>
              <a:rPr lang="en-US" baseline="0" dirty="0" err="1"/>
              <a:t>ambities</a:t>
            </a:r>
            <a:r>
              <a:rPr lang="en-US" baseline="0" dirty="0"/>
              <a:t> van Masdar </a:t>
            </a:r>
            <a:r>
              <a:rPr lang="en-US" baseline="0" dirty="0" err="1"/>
              <a:t>bijgesteld</a:t>
            </a:r>
            <a:r>
              <a:rPr lang="en-US" baseline="0" dirty="0"/>
              <a:t>: </a:t>
            </a:r>
            <a:r>
              <a:rPr lang="en-US" baseline="0" dirty="0" err="1"/>
              <a:t>niet</a:t>
            </a:r>
            <a:r>
              <a:rPr lang="en-US" baseline="0" dirty="0"/>
              <a:t> </a:t>
            </a:r>
            <a:r>
              <a:rPr lang="en-US" baseline="0" dirty="0" err="1"/>
              <a:t>meer</a:t>
            </a:r>
            <a:r>
              <a:rPr lang="en-US" baseline="0" dirty="0"/>
              <a:t> 100 % maar 50% Co2 </a:t>
            </a:r>
            <a:r>
              <a:rPr lang="en-US" baseline="0" dirty="0" err="1"/>
              <a:t>vrij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afronding</a:t>
            </a:r>
            <a:r>
              <a:rPr lang="en-US" baseline="0" dirty="0"/>
              <a:t> </a:t>
            </a:r>
            <a:r>
              <a:rPr lang="en-US" baseline="0" dirty="0" err="1"/>
              <a:t>uitgesteld</a:t>
            </a:r>
            <a:r>
              <a:rPr lang="en-US" baseline="0" dirty="0"/>
              <a:t> </a:t>
            </a:r>
            <a:r>
              <a:rPr lang="en-US" baseline="0" dirty="0" err="1"/>
              <a:t>naar</a:t>
            </a:r>
            <a:r>
              <a:rPr lang="en-US" baseline="0" dirty="0"/>
              <a:t> 2030 (</a:t>
            </a:r>
            <a:r>
              <a:rPr lang="en-US" baseline="0" dirty="0" err="1"/>
              <a:t>ipv</a:t>
            </a:r>
            <a:r>
              <a:rPr lang="en-US" baseline="0" dirty="0"/>
              <a:t> 2016).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31768-A2FE-47FF-91C0-926234CAEE62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C134-9887-4BF4-9AC2-A2A50E464384}" type="datetime1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8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C4EE-DB56-4C9A-9ACF-888584258C7C}" type="datetime1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7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BD31-A647-476C-991C-3E0BFC8DD96A}" type="datetime1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9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5655-CFB3-428F-8893-C031F9745A58}" type="datetime1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9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C508-DA8C-4285-A033-509720820F7B}" type="datetime1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1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C0DE-90F5-4D26-AC7F-DB606B00B709}" type="datetime1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B357-846A-45F6-AAC2-80D08874FA24}" type="datetime1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5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7506-30AA-4155-9538-EB050AEF560F}" type="datetime1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5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86F2-39CF-496A-ACB4-F8496079E11C}" type="datetime1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8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5DF6-B24B-495D-9DAF-B6C0A9C4DCC8}" type="datetime1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DE17-B14F-416F-8F54-342F89B0250A}" type="datetime1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1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442F5-3492-4CEF-8A51-5DA56D0A97D7}" type="datetime1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20848-2AFF-FB4E-8F03-A9F4C7D2B5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4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egenlicht.vpro.nl/afleveringen/2011-2012/Smart-City-UnLtd-.html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beeldmateriaal oude USB GGC\schilderij stip op de horiz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6099"/>
            <a:ext cx="7772400" cy="1822914"/>
          </a:xfrm>
        </p:spPr>
        <p:txBody>
          <a:bodyPr>
            <a:normAutofit/>
          </a:bodyPr>
          <a:lstStyle/>
          <a:p>
            <a:r>
              <a:rPr lang="en-US" err="1"/>
              <a:t>Toekomstscenario’s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de </a:t>
            </a:r>
            <a:r>
              <a:rPr lang="en-US" err="1"/>
              <a:t>stad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15728"/>
            <a:ext cx="6400800" cy="1123071"/>
          </a:xfrm>
        </p:spPr>
        <p:txBody>
          <a:bodyPr/>
          <a:lstStyle/>
          <a:p>
            <a:pPr algn="r"/>
            <a:r>
              <a:rPr lang="en-US">
                <a:solidFill>
                  <a:schemeClr val="tx1"/>
                </a:solidFill>
              </a:rPr>
              <a:t>						Les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3053" y="152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1053" y="909053"/>
            <a:ext cx="2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10" name="Stroomdiagram: Proces 9"/>
          <p:cNvSpPr/>
          <p:nvPr/>
        </p:nvSpPr>
        <p:spPr>
          <a:xfrm>
            <a:off x="2247602" y="2954215"/>
            <a:ext cx="914400" cy="116761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Stroomdiagram: Proces 10"/>
          <p:cNvSpPr/>
          <p:nvPr/>
        </p:nvSpPr>
        <p:spPr>
          <a:xfrm>
            <a:off x="3162002" y="3460654"/>
            <a:ext cx="914400" cy="66118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Stroomdiagram: Proces 11"/>
          <p:cNvSpPr/>
          <p:nvPr/>
        </p:nvSpPr>
        <p:spPr>
          <a:xfrm>
            <a:off x="4076402" y="2082018"/>
            <a:ext cx="914400" cy="2039815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/>
              <a:t>5</a:t>
            </a:r>
            <a:endParaRPr lang="nl-NL" sz="8000"/>
          </a:p>
        </p:txBody>
      </p:sp>
      <p:sp>
        <p:nvSpPr>
          <p:cNvPr id="13" name="Stroomdiagram: Proces 12"/>
          <p:cNvSpPr/>
          <p:nvPr/>
        </p:nvSpPr>
        <p:spPr>
          <a:xfrm>
            <a:off x="4990802" y="2574388"/>
            <a:ext cx="914400" cy="1547445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Stroomdiagram: Proces 14"/>
          <p:cNvSpPr/>
          <p:nvPr/>
        </p:nvSpPr>
        <p:spPr>
          <a:xfrm>
            <a:off x="5905202" y="3460653"/>
            <a:ext cx="914400" cy="66118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8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964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2068" y="824483"/>
            <a:ext cx="8686800" cy="575887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dialoog</a:t>
            </a:r>
            <a:r>
              <a:rPr lang="en-US" sz="2800" dirty="0"/>
              <a:t>  over de </a:t>
            </a:r>
            <a:r>
              <a:rPr lang="en-US" sz="2800" dirty="0" err="1"/>
              <a:t>stad</a:t>
            </a:r>
            <a:r>
              <a:rPr lang="en-US" sz="2800" dirty="0"/>
              <a:t> van de </a:t>
            </a:r>
            <a:r>
              <a:rPr lang="en-US" sz="2800" dirty="0" err="1"/>
              <a:t>toekomst</a:t>
            </a:r>
            <a:endParaRPr lang="en-US" sz="2800" dirty="0"/>
          </a:p>
          <a:p>
            <a:pPr marL="914400" lvl="1" indent="-514350"/>
            <a:r>
              <a:rPr lang="en-US" sz="2000" dirty="0" err="1"/>
              <a:t>Vragen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stellingen</a:t>
            </a:r>
            <a:r>
              <a:rPr lang="en-US" sz="2000" dirty="0"/>
              <a:t> over de </a:t>
            </a:r>
            <a:r>
              <a:rPr lang="en-US" sz="2000" dirty="0" err="1"/>
              <a:t>stad</a:t>
            </a:r>
            <a:r>
              <a:rPr lang="en-US" sz="2000" dirty="0"/>
              <a:t> van de </a:t>
            </a:r>
            <a:r>
              <a:rPr lang="en-US" sz="2000" dirty="0" err="1"/>
              <a:t>toekomst</a:t>
            </a:r>
            <a:endParaRPr lang="en-US" sz="2000" dirty="0"/>
          </a:p>
          <a:p>
            <a:pPr marL="914400" lvl="1" indent="-514350"/>
            <a:r>
              <a:rPr lang="en-US" sz="2000" dirty="0" err="1"/>
              <a:t>Meningen</a:t>
            </a:r>
            <a:r>
              <a:rPr lang="en-US" sz="2000" dirty="0"/>
              <a:t>: </a:t>
            </a:r>
            <a:r>
              <a:rPr lang="en-US" sz="2000" dirty="0" err="1"/>
              <a:t>leuk</a:t>
            </a:r>
            <a:r>
              <a:rPr lang="en-US" sz="2000" dirty="0"/>
              <a:t>, </a:t>
            </a:r>
            <a:r>
              <a:rPr lang="en-US" sz="2000" dirty="0" err="1"/>
              <a:t>interessant</a:t>
            </a:r>
            <a:r>
              <a:rPr lang="en-US" sz="2000" dirty="0"/>
              <a:t>, </a:t>
            </a:r>
            <a:r>
              <a:rPr lang="en-US" sz="2000" dirty="0" err="1"/>
              <a:t>uitdagend</a:t>
            </a:r>
            <a:r>
              <a:rPr lang="en-US" sz="2000" dirty="0"/>
              <a:t>, </a:t>
            </a:r>
            <a:r>
              <a:rPr lang="en-US" sz="2000" dirty="0" err="1"/>
              <a:t>leerzaam</a:t>
            </a:r>
            <a:r>
              <a:rPr lang="en-US" sz="2000" dirty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voorbeeld</a:t>
            </a:r>
            <a:r>
              <a:rPr lang="en-US" sz="2800" dirty="0"/>
              <a:t> van de </a:t>
            </a:r>
            <a:r>
              <a:rPr lang="en-US" sz="2800" dirty="0" err="1"/>
              <a:t>stad</a:t>
            </a:r>
            <a:r>
              <a:rPr lang="en-US" sz="2800" dirty="0"/>
              <a:t> van de </a:t>
            </a:r>
            <a:r>
              <a:rPr lang="en-US" sz="2800" dirty="0" err="1"/>
              <a:t>toekomst</a:t>
            </a:r>
            <a:r>
              <a:rPr lang="en-US" sz="2800" dirty="0"/>
              <a:t> </a:t>
            </a:r>
          </a:p>
          <a:p>
            <a:pPr marL="400050" lvl="1" indent="0">
              <a:buNone/>
            </a:pPr>
            <a:r>
              <a:rPr lang="en-US" sz="2400" dirty="0"/>
              <a:t>- </a:t>
            </a:r>
            <a:r>
              <a:rPr lang="en-US" sz="2000" dirty="0"/>
              <a:t>Masdar City,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wenselijke</a:t>
            </a:r>
            <a:r>
              <a:rPr lang="en-US" sz="2000" dirty="0"/>
              <a:t> </a:t>
            </a:r>
            <a:r>
              <a:rPr lang="en-US" sz="2000" dirty="0" err="1"/>
              <a:t>toekomst</a:t>
            </a:r>
            <a:r>
              <a:rPr lang="en-US" sz="2000" dirty="0"/>
              <a:t>? </a:t>
            </a:r>
          </a:p>
          <a:p>
            <a:pPr marL="914400" lvl="1" indent="-514350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Jouw</a:t>
            </a:r>
            <a:r>
              <a:rPr lang="en-US" sz="2800" dirty="0"/>
              <a:t> </a:t>
            </a:r>
            <a:r>
              <a:rPr lang="en-US" sz="2800" dirty="0" err="1"/>
              <a:t>wenselijke</a:t>
            </a:r>
            <a:r>
              <a:rPr lang="en-US" sz="2800" dirty="0"/>
              <a:t> </a:t>
            </a:r>
            <a:r>
              <a:rPr lang="en-US" sz="2800" dirty="0" err="1"/>
              <a:t>toekomst</a:t>
            </a:r>
            <a:endParaRPr lang="en-US" sz="2800" dirty="0"/>
          </a:p>
          <a:p>
            <a:pPr marL="914400" lvl="1" indent="-514350"/>
            <a:r>
              <a:rPr lang="en-US" sz="2000" dirty="0"/>
              <a:t>Bouw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overtuigend</a:t>
            </a:r>
            <a:r>
              <a:rPr lang="en-US" sz="2000" dirty="0"/>
              <a:t> </a:t>
            </a:r>
            <a:r>
              <a:rPr lang="en-US" sz="2000" dirty="0" err="1"/>
              <a:t>pleidooi</a:t>
            </a:r>
            <a:r>
              <a:rPr lang="en-US" sz="2000" dirty="0"/>
              <a:t>: </a:t>
            </a:r>
            <a:r>
              <a:rPr lang="en-US" sz="2000" dirty="0" err="1"/>
              <a:t>feiten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mening</a:t>
            </a:r>
            <a:endParaRPr lang="en-US" sz="2000" dirty="0"/>
          </a:p>
          <a:p>
            <a:pPr marL="400050" lvl="1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Afronding</a:t>
            </a:r>
          </a:p>
          <a:p>
            <a:pPr marL="914400" lvl="1" indent="-514350"/>
            <a:r>
              <a:rPr lang="nl-NL" sz="2000" dirty="0"/>
              <a:t>Het belang van evalueren</a:t>
            </a:r>
          </a:p>
          <a:p>
            <a:pPr marL="914400" lvl="1" indent="-514350"/>
            <a:r>
              <a:rPr lang="nl-NL" sz="2000" dirty="0"/>
              <a:t>de toets</a:t>
            </a:r>
            <a:endParaRPr lang="en-US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1. </a:t>
            </a:r>
            <a:r>
              <a:rPr lang="en-US" sz="3400" dirty="0" err="1">
                <a:solidFill>
                  <a:srgbClr val="FF0000"/>
                </a:solidFill>
              </a:rPr>
              <a:t>Dialoog</a:t>
            </a:r>
            <a:r>
              <a:rPr lang="en-US" sz="3400" dirty="0">
                <a:solidFill>
                  <a:srgbClr val="FF0000"/>
                </a:solidFill>
              </a:rPr>
              <a:t> over </a:t>
            </a:r>
            <a:r>
              <a:rPr lang="en-US" sz="3400" dirty="0" err="1">
                <a:solidFill>
                  <a:srgbClr val="FF0000"/>
                </a:solidFill>
              </a:rPr>
              <a:t>toekomst</a:t>
            </a:r>
            <a:r>
              <a:rPr lang="en-US" sz="3400" dirty="0">
                <a:solidFill>
                  <a:srgbClr val="FF0000"/>
                </a:solidFill>
              </a:rPr>
              <a:t> van de </a:t>
            </a:r>
            <a:r>
              <a:rPr lang="en-US" sz="3400" dirty="0" err="1">
                <a:solidFill>
                  <a:srgbClr val="FF0000"/>
                </a:solidFill>
              </a:rPr>
              <a:t>stad</a:t>
            </a:r>
            <a:endParaRPr lang="nl-NL" sz="3400" dirty="0">
              <a:solidFill>
                <a:srgbClr val="FF0000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 descr="G:\beeldmateriaal oude USB GGC\afwijkende mening gevraag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8229600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Werkwijze</a:t>
            </a:r>
            <a:r>
              <a:rPr lang="en-US" dirty="0"/>
              <a:t> </a:t>
            </a:r>
            <a:r>
              <a:rPr lang="en-US" dirty="0" err="1"/>
              <a:t>dialoog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9175"/>
          </a:xfrm>
        </p:spPr>
        <p:txBody>
          <a:bodyPr>
            <a:normAutofit fontScale="550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nl-NL" dirty="0"/>
              <a:t>Zeven stoelen, zes bezet;</a:t>
            </a:r>
            <a:endParaRPr lang="nl-NL" sz="4400" dirty="0"/>
          </a:p>
          <a:p>
            <a:pPr lvl="0">
              <a:buFont typeface="Wingdings" pitchFamily="2" charset="2"/>
              <a:buChar char="Ø"/>
            </a:pPr>
            <a:r>
              <a:rPr lang="nl-NL" dirty="0"/>
              <a:t>Op één stoel zit een voorzitter die het proces leidt;</a:t>
            </a:r>
          </a:p>
          <a:p>
            <a:pPr lvl="0">
              <a:buNone/>
            </a:pPr>
            <a:endParaRPr lang="nl-NL" dirty="0"/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De voorzitter legt een stelling of vraag in het midden;</a:t>
            </a:r>
            <a:endParaRPr lang="nl-NL" sz="4400" dirty="0"/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De voorzitter geeft een deelnemer het woord. Vijf leerlingen zittend op de stoelen gaan in gesprek over de uitspraak; </a:t>
            </a:r>
            <a:endParaRPr lang="nl-NL" sz="4400" dirty="0"/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Eén stoel blijft leeg: zodra die stoel bezet wordt, moet er ook één deelnemer uit de kring vertrekken, zodat er één stoel leeg blijft, voor ‘instappers’ in het gesprek.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Sta</a:t>
            </a:r>
            <a:r>
              <a:rPr lang="en-US" dirty="0"/>
              <a:t> je </a:t>
            </a:r>
            <a:r>
              <a:rPr lang="en-US" dirty="0" err="1"/>
              <a:t>buiten</a:t>
            </a:r>
            <a:r>
              <a:rPr lang="en-US" dirty="0"/>
              <a:t> de </a:t>
            </a:r>
            <a:r>
              <a:rPr lang="en-US" dirty="0" err="1"/>
              <a:t>kring</a:t>
            </a:r>
            <a:r>
              <a:rPr lang="en-US" dirty="0"/>
              <a:t> en </a:t>
            </a:r>
            <a:r>
              <a:rPr lang="en-US" dirty="0" err="1"/>
              <a:t>wil</a:t>
            </a:r>
            <a:r>
              <a:rPr lang="en-US" dirty="0"/>
              <a:t> je </a:t>
            </a:r>
            <a:r>
              <a:rPr lang="en-US" dirty="0" err="1"/>
              <a:t>reageren</a:t>
            </a:r>
            <a:r>
              <a:rPr lang="en-US" dirty="0"/>
              <a:t>? </a:t>
            </a:r>
            <a:r>
              <a:rPr lang="en-US" dirty="0" err="1"/>
              <a:t>Ga</a:t>
            </a:r>
            <a:r>
              <a:rPr lang="en-US" dirty="0"/>
              <a:t> op de </a:t>
            </a:r>
            <a:r>
              <a:rPr lang="en-US" dirty="0" err="1"/>
              <a:t>lege</a:t>
            </a:r>
            <a:r>
              <a:rPr lang="en-US" dirty="0"/>
              <a:t> </a:t>
            </a:r>
            <a:r>
              <a:rPr lang="en-US" dirty="0" err="1"/>
              <a:t>stoel</a:t>
            </a:r>
            <a:r>
              <a:rPr lang="en-US" dirty="0"/>
              <a:t> </a:t>
            </a:r>
            <a:r>
              <a:rPr lang="en-US" dirty="0" err="1"/>
              <a:t>zitten</a:t>
            </a:r>
            <a:r>
              <a:rPr lang="en-US" dirty="0"/>
              <a:t> en </a:t>
            </a:r>
            <a:r>
              <a:rPr lang="en-US" dirty="0" err="1"/>
              <a:t>wacht</a:t>
            </a:r>
            <a:r>
              <a:rPr lang="en-US" dirty="0"/>
              <a:t> tot de </a:t>
            </a:r>
            <a:r>
              <a:rPr lang="en-US" dirty="0" err="1"/>
              <a:t>voorzitter</a:t>
            </a:r>
            <a:r>
              <a:rPr lang="en-US" dirty="0"/>
              <a:t> je het </a:t>
            </a:r>
            <a:r>
              <a:rPr lang="en-US" dirty="0" err="1"/>
              <a:t>woord</a:t>
            </a:r>
            <a:r>
              <a:rPr lang="en-US" dirty="0"/>
              <a:t> </a:t>
            </a:r>
            <a:r>
              <a:rPr lang="en-US" dirty="0" err="1"/>
              <a:t>geeft</a:t>
            </a:r>
            <a:r>
              <a:rPr lang="en-US" dirty="0"/>
              <a:t>.</a:t>
            </a:r>
            <a:endParaRPr lang="nl-NL" dirty="0"/>
          </a:p>
          <a:p>
            <a:pPr lvl="0">
              <a:buNone/>
            </a:pP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en-US" dirty="0"/>
              <a:t>4 </a:t>
            </a:r>
            <a:r>
              <a:rPr lang="en-US" dirty="0" err="1"/>
              <a:t>minuten</a:t>
            </a:r>
            <a:r>
              <a:rPr lang="en-US" dirty="0"/>
              <a:t> per </a:t>
            </a:r>
            <a:r>
              <a:rPr lang="en-US" dirty="0" err="1"/>
              <a:t>vraag</a:t>
            </a:r>
            <a:r>
              <a:rPr lang="en-US" dirty="0"/>
              <a:t> of </a:t>
            </a:r>
            <a:r>
              <a:rPr lang="en-US" dirty="0" err="1"/>
              <a:t>stelling</a:t>
            </a:r>
            <a:r>
              <a:rPr lang="en-US" dirty="0"/>
              <a:t>; </a:t>
            </a:r>
            <a:endParaRPr lang="nl-NL" dirty="0"/>
          </a:p>
          <a:p>
            <a:pPr lvl="0">
              <a:buNone/>
            </a:pPr>
            <a:endParaRPr lang="en-US" sz="4400" dirty="0"/>
          </a:p>
          <a:p>
            <a:pPr>
              <a:buFont typeface="Wingdings" pitchFamily="2" charset="2"/>
              <a:buChar char="Ø"/>
            </a:pPr>
            <a:r>
              <a:rPr lang="nl-NL" dirty="0"/>
              <a:t>Leerlingen buiten de kom waarderen de  deelnemers aan de dialoog en het debat: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dirty="0" err="1"/>
              <a:t>Kies</a:t>
            </a:r>
            <a:r>
              <a:rPr lang="en-US" sz="3600" dirty="0"/>
              <a:t> </a:t>
            </a:r>
            <a:r>
              <a:rPr lang="en-US" sz="3600" dirty="0" err="1"/>
              <a:t>uit</a:t>
            </a:r>
            <a:r>
              <a:rPr lang="en-US" sz="3600" dirty="0"/>
              <a:t> </a:t>
            </a:r>
            <a:r>
              <a:rPr lang="en-US" sz="3600" dirty="0" err="1"/>
              <a:t>vier</a:t>
            </a:r>
            <a:r>
              <a:rPr lang="en-US" sz="3600" dirty="0"/>
              <a:t> </a:t>
            </a:r>
            <a:r>
              <a:rPr lang="en-US" sz="3600" dirty="0" err="1"/>
              <a:t>waarderingen</a:t>
            </a:r>
            <a:r>
              <a:rPr lang="en-US" sz="3600" dirty="0"/>
              <a:t>: </a:t>
            </a:r>
            <a:r>
              <a:rPr lang="en-US" sz="3600" i="1" dirty="0" err="1"/>
              <a:t>leuk</a:t>
            </a:r>
            <a:r>
              <a:rPr lang="en-US" sz="3600" i="1" dirty="0"/>
              <a:t>, </a:t>
            </a:r>
            <a:r>
              <a:rPr lang="en-US" sz="3600" i="1" dirty="0" err="1"/>
              <a:t>interessant</a:t>
            </a:r>
            <a:r>
              <a:rPr lang="en-US" sz="3600" i="1" dirty="0"/>
              <a:t>, </a:t>
            </a:r>
            <a:r>
              <a:rPr lang="en-US" sz="3600" i="1" dirty="0" err="1"/>
              <a:t>uitdagend</a:t>
            </a:r>
            <a:r>
              <a:rPr lang="en-US" sz="3600" i="1" dirty="0"/>
              <a:t>, </a:t>
            </a:r>
            <a:r>
              <a:rPr lang="en-US" sz="3600" i="1" dirty="0" err="1"/>
              <a:t>leerzaam</a:t>
            </a:r>
            <a:endParaRPr lang="nl-NL" sz="3600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voorbeeld</a:t>
            </a:r>
            <a:r>
              <a:rPr lang="en-US" dirty="0"/>
              <a:t>: Masdar city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/>
              <a:t>Feiten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Wat </a:t>
            </a:r>
            <a:r>
              <a:rPr lang="en-US" sz="2400" dirty="0" err="1">
                <a:solidFill>
                  <a:schemeClr val="accent1"/>
                </a:solidFill>
              </a:rPr>
              <a:t>gebeurt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waar</a:t>
            </a:r>
            <a:r>
              <a:rPr lang="en-US" sz="2400" dirty="0">
                <a:solidFill>
                  <a:schemeClr val="accent1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1"/>
                </a:solidFill>
              </a:rPr>
              <a:t>Waarom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daar</a:t>
            </a:r>
            <a:r>
              <a:rPr lang="en-US" sz="2400" dirty="0">
                <a:solidFill>
                  <a:schemeClr val="accent1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Elders </a:t>
            </a:r>
            <a:r>
              <a:rPr lang="en-US" sz="2400" dirty="0" err="1">
                <a:solidFill>
                  <a:schemeClr val="accent1"/>
                </a:solidFill>
              </a:rPr>
              <a:t>ook</a:t>
            </a:r>
            <a:r>
              <a:rPr lang="en-US" sz="2400" dirty="0">
                <a:solidFill>
                  <a:schemeClr val="accent1"/>
                </a:solidFill>
              </a:rPr>
              <a:t>?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1700" dirty="0">
                <a:solidFill>
                  <a:schemeClr val="accent1"/>
                </a:solidFill>
              </a:rPr>
              <a:t>New Songdo city,  </a:t>
            </a:r>
            <a:br>
              <a:rPr lang="en-US" sz="1700" dirty="0">
                <a:solidFill>
                  <a:schemeClr val="accent1"/>
                </a:solidFill>
              </a:rPr>
            </a:br>
            <a:r>
              <a:rPr lang="en-US" sz="1700" dirty="0" err="1">
                <a:solidFill>
                  <a:schemeClr val="accent1"/>
                </a:solidFill>
              </a:rPr>
              <a:t>PlanIT</a:t>
            </a:r>
            <a:r>
              <a:rPr lang="en-US" sz="1700" dirty="0">
                <a:solidFill>
                  <a:schemeClr val="accent1"/>
                </a:solidFill>
              </a:rPr>
              <a:t> Valley, </a:t>
            </a:r>
            <a:r>
              <a:rPr lang="en-US" sz="1700" dirty="0" err="1">
                <a:solidFill>
                  <a:schemeClr val="accent1"/>
                </a:solidFill>
              </a:rPr>
              <a:t>Sitra</a:t>
            </a:r>
            <a:r>
              <a:rPr lang="en-US" sz="1700" dirty="0">
                <a:solidFill>
                  <a:schemeClr val="accent1"/>
                </a:solidFill>
              </a:rPr>
              <a:t> Low2NO </a:t>
            </a:r>
          </a:p>
          <a:p>
            <a:pPr>
              <a:buNone/>
            </a:pPr>
            <a:endParaRPr lang="en-US" sz="1700" dirty="0"/>
          </a:p>
          <a:p>
            <a:pPr>
              <a:buNone/>
            </a:pPr>
            <a:r>
              <a:rPr lang="en-US" dirty="0" err="1"/>
              <a:t>Meningen</a:t>
            </a:r>
            <a:endParaRPr lang="en-US" dirty="0"/>
          </a:p>
          <a:p>
            <a:pPr>
              <a:buNone/>
            </a:pPr>
            <a:r>
              <a:rPr lang="en-US" sz="2800" i="1" dirty="0">
                <a:solidFill>
                  <a:schemeClr val="accent1"/>
                </a:solidFill>
              </a:rPr>
              <a:t>SUPER </a:t>
            </a:r>
            <a:r>
              <a:rPr lang="en-US" sz="2800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i="1" dirty="0">
                <a:solidFill>
                  <a:schemeClr val="accent1"/>
                </a:solidFill>
              </a:rPr>
              <a:t> 		ENG </a:t>
            </a:r>
            <a:r>
              <a:rPr lang="en-US" sz="2800" dirty="0">
                <a:solidFill>
                  <a:schemeClr val="accent1"/>
                </a:solidFill>
                <a:sym typeface="Wingdings" panose="05000000000000000000" pitchFamily="2" charset="2"/>
              </a:rPr>
              <a:t>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C:\Users\irispauw\Pictures\first zero-carbon city - Masdar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1323" y="1417638"/>
            <a:ext cx="4448908" cy="5238750"/>
          </a:xfrm>
          <a:prstGeom prst="rect">
            <a:avLst/>
          </a:prstGeom>
          <a:noFill/>
        </p:spPr>
      </p:pic>
      <p:sp>
        <p:nvSpPr>
          <p:cNvPr id="6" name="PIJL-LINKS en -RECHTS 5"/>
          <p:cNvSpPr/>
          <p:nvPr/>
        </p:nvSpPr>
        <p:spPr>
          <a:xfrm>
            <a:off x="1970841" y="5045102"/>
            <a:ext cx="550417" cy="28451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  <a:endParaRPr lang="nl-NL"/>
          </a:p>
        </p:txBody>
      </p:sp>
      <p:pic>
        <p:nvPicPr>
          <p:cNvPr id="7" name="Picture 2" descr="G:\afbeeldingen\Weegscha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8612" y="5559996"/>
            <a:ext cx="2314874" cy="926221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112853" y="1346284"/>
            <a:ext cx="376737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http://tegenlicht.vpro.nl/afleveringen/2011-2012/Smart-City-UnLtd-.html</a:t>
            </a:r>
            <a:r>
              <a:rPr kumimoji="0" lang="nl-NL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VPRO </a:t>
            </a:r>
            <a:r>
              <a:rPr kumimoji="0" lang="nl-NL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doc</a:t>
            </a:r>
            <a:r>
              <a:rPr kumimoji="0" lang="nl-NL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starten bij 6 min 50, tot 9 min 40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392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3. </a:t>
            </a:r>
            <a:r>
              <a:rPr lang="en-US" sz="3600" dirty="0" err="1"/>
              <a:t>Overtuigend</a:t>
            </a:r>
            <a:r>
              <a:rPr lang="en-US" sz="3600" dirty="0"/>
              <a:t> </a:t>
            </a:r>
            <a:r>
              <a:rPr lang="en-US" sz="3600" dirty="0" err="1"/>
              <a:t>pleidooi</a:t>
            </a:r>
            <a:r>
              <a:rPr lang="en-US" sz="3600" dirty="0"/>
              <a:t>: </a:t>
            </a:r>
            <a:r>
              <a:rPr lang="en-US" sz="3600" dirty="0" err="1"/>
              <a:t>voorbeeld</a:t>
            </a:r>
            <a:r>
              <a:rPr lang="en-US" sz="3600" dirty="0"/>
              <a:t> Masdar City</a:t>
            </a:r>
            <a:endParaRPr lang="nl-NL" sz="3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hthoek 4"/>
          <p:cNvSpPr/>
          <p:nvPr/>
        </p:nvSpPr>
        <p:spPr>
          <a:xfrm>
            <a:off x="2829650" y="3082423"/>
            <a:ext cx="3135052" cy="197171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457199" y="5082972"/>
            <a:ext cx="26798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Kritiek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0070C0"/>
                </a:solidFill>
              </a:rPr>
              <a:t>Het </a:t>
            </a:r>
            <a:r>
              <a:rPr lang="en-US" sz="1600" dirty="0" err="1">
                <a:solidFill>
                  <a:srgbClr val="0070C0"/>
                </a:solidFill>
              </a:rPr>
              <a:t>doel</a:t>
            </a:r>
            <a:r>
              <a:rPr lang="en-US" sz="1600" dirty="0">
                <a:solidFill>
                  <a:srgbClr val="0070C0"/>
                </a:solidFill>
              </a:rPr>
              <a:t> is </a:t>
            </a:r>
            <a:r>
              <a:rPr lang="en-US" sz="1600" dirty="0" err="1">
                <a:solidFill>
                  <a:srgbClr val="0070C0"/>
                </a:solidFill>
              </a:rPr>
              <a:t>niet</a:t>
            </a:r>
            <a:r>
              <a:rPr lang="en-US" sz="1600" dirty="0">
                <a:solidFill>
                  <a:srgbClr val="0070C0"/>
                </a:solidFill>
              </a:rPr>
              <a:t>: </a:t>
            </a:r>
            <a:r>
              <a:rPr lang="en-US" sz="1600" dirty="0" err="1">
                <a:solidFill>
                  <a:srgbClr val="0070C0"/>
                </a:solidFill>
              </a:rPr>
              <a:t>duurzaamheid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en-US" sz="1600" dirty="0" err="1">
                <a:solidFill>
                  <a:srgbClr val="0070C0"/>
                </a:solidFill>
              </a:rPr>
              <a:t>maar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winst</a:t>
            </a:r>
            <a:endParaRPr lang="en-US" sz="16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mensen</a:t>
            </a:r>
            <a:r>
              <a:rPr lang="en-US" sz="1600" dirty="0">
                <a:solidFill>
                  <a:srgbClr val="0070C0"/>
                </a:solidFill>
              </a:rPr>
              <a:t> dag en </a:t>
            </a:r>
            <a:r>
              <a:rPr lang="en-US" sz="1600" dirty="0" err="1">
                <a:solidFill>
                  <a:srgbClr val="0070C0"/>
                </a:solidFill>
              </a:rPr>
              <a:t>nacht</a:t>
            </a:r>
            <a:r>
              <a:rPr lang="en-US" sz="1600" dirty="0">
                <a:solidFill>
                  <a:srgbClr val="0070C0"/>
                </a:solidFill>
              </a:rPr>
              <a:t>  </a:t>
            </a:r>
            <a:r>
              <a:rPr lang="en-US" sz="1600" dirty="0" err="1">
                <a:solidFill>
                  <a:srgbClr val="0070C0"/>
                </a:solidFill>
              </a:rPr>
              <a:t>monitoren</a:t>
            </a:r>
            <a:r>
              <a:rPr lang="en-US" sz="1600" dirty="0">
                <a:solidFill>
                  <a:srgbClr val="0070C0"/>
                </a:solidFill>
              </a:rPr>
              <a:t> in </a:t>
            </a:r>
            <a:r>
              <a:rPr lang="en-US" sz="1600" dirty="0" err="1">
                <a:solidFill>
                  <a:srgbClr val="0070C0"/>
                </a:solidFill>
              </a:rPr>
              <a:t>hun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gedrag</a:t>
            </a:r>
            <a:r>
              <a:rPr lang="en-US" sz="1600" dirty="0">
                <a:solidFill>
                  <a:srgbClr val="0070C0"/>
                </a:solidFill>
              </a:rPr>
              <a:t>  </a:t>
            </a:r>
            <a:r>
              <a:rPr lang="en-US" sz="1600" dirty="0" err="1">
                <a:solidFill>
                  <a:srgbClr val="0070C0"/>
                </a:solidFill>
              </a:rPr>
              <a:t>neemt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vrijheid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weg</a:t>
            </a:r>
            <a:r>
              <a:rPr lang="en-US" sz="16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964702" y="5082972"/>
            <a:ext cx="2575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Reactie</a:t>
            </a:r>
            <a:r>
              <a:rPr lang="en-US" dirty="0"/>
              <a:t> op </a:t>
            </a:r>
            <a:r>
              <a:rPr lang="en-US" dirty="0" err="1"/>
              <a:t>kritiek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rgbClr val="0070C0"/>
                </a:solidFill>
              </a:rPr>
              <a:t>- </a:t>
            </a:r>
            <a:r>
              <a:rPr lang="en-US" dirty="0" err="1">
                <a:solidFill>
                  <a:srgbClr val="0070C0"/>
                </a:solidFill>
              </a:rPr>
              <a:t>Winst</a:t>
            </a:r>
            <a:r>
              <a:rPr lang="en-US" dirty="0">
                <a:solidFill>
                  <a:srgbClr val="0070C0"/>
                </a:solidFill>
              </a:rPr>
              <a:t> en </a:t>
            </a:r>
          </a:p>
          <a:p>
            <a:r>
              <a:rPr lang="en-US" dirty="0" err="1">
                <a:solidFill>
                  <a:srgbClr val="0070C0"/>
                </a:solidFill>
              </a:rPr>
              <a:t>duurzaamheid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r>
              <a:rPr lang="en-US" dirty="0" err="1">
                <a:solidFill>
                  <a:srgbClr val="0070C0"/>
                </a:solidFill>
              </a:rPr>
              <a:t>kunnen</a:t>
            </a: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 err="1">
                <a:solidFill>
                  <a:srgbClr val="0070C0"/>
                </a:solidFill>
              </a:rPr>
              <a:t>ook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samen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gaan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</a:rPr>
              <a:t>- </a:t>
            </a:r>
            <a:r>
              <a:rPr lang="en-US" dirty="0" err="1">
                <a:solidFill>
                  <a:srgbClr val="0070C0"/>
                </a:solidFill>
              </a:rPr>
              <a:t>Alleen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vrijwilligers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doen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aan</a:t>
            </a:r>
            <a:r>
              <a:rPr lang="en-US" dirty="0">
                <a:solidFill>
                  <a:srgbClr val="0070C0"/>
                </a:solidFill>
              </a:rPr>
              <a:t> de monitoring.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170856" y="1278560"/>
            <a:ext cx="2658794" cy="18038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246184" y="1278560"/>
            <a:ext cx="25834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Feiten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sz="1600" dirty="0" err="1">
                <a:solidFill>
                  <a:srgbClr val="0070C0"/>
                </a:solidFill>
              </a:rPr>
              <a:t>Publiek</a:t>
            </a:r>
            <a:r>
              <a:rPr lang="en-US" sz="1600" dirty="0">
                <a:solidFill>
                  <a:srgbClr val="0070C0"/>
                </a:solidFill>
              </a:rPr>
              <a:t>-private </a:t>
            </a:r>
            <a:r>
              <a:rPr lang="en-US" sz="1600" dirty="0" err="1">
                <a:solidFill>
                  <a:srgbClr val="0070C0"/>
                </a:solidFill>
              </a:rPr>
              <a:t>samenwerking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zorgt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voor</a:t>
            </a:r>
            <a:r>
              <a:rPr lang="en-US" sz="1600" dirty="0">
                <a:solidFill>
                  <a:srgbClr val="0070C0"/>
                </a:solidFill>
              </a:rPr>
              <a:t> geld;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0070C0"/>
                </a:solidFill>
              </a:rPr>
              <a:t> In de </a:t>
            </a:r>
            <a:r>
              <a:rPr lang="en-US" sz="1600" dirty="0" err="1">
                <a:solidFill>
                  <a:srgbClr val="0070C0"/>
                </a:solidFill>
              </a:rPr>
              <a:t>woestijn</a:t>
            </a:r>
            <a:r>
              <a:rPr lang="en-US" sz="1600" dirty="0">
                <a:solidFill>
                  <a:srgbClr val="0070C0"/>
                </a:solidFill>
              </a:rPr>
              <a:t> is </a:t>
            </a:r>
            <a:r>
              <a:rPr lang="en-US" sz="1600" dirty="0" err="1">
                <a:solidFill>
                  <a:srgbClr val="0070C0"/>
                </a:solidFill>
              </a:rPr>
              <a:t>meer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ruimte</a:t>
            </a:r>
            <a:r>
              <a:rPr lang="en-US" sz="1600" dirty="0">
                <a:solidFill>
                  <a:srgbClr val="0070C0"/>
                </a:solidFill>
              </a:rPr>
              <a:t> om </a:t>
            </a:r>
            <a:r>
              <a:rPr lang="en-US" sz="1600" dirty="0" err="1">
                <a:solidFill>
                  <a:srgbClr val="0070C0"/>
                </a:solidFill>
              </a:rPr>
              <a:t>te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experimenteren</a:t>
            </a:r>
            <a:r>
              <a:rPr lang="en-US" sz="1600" dirty="0">
                <a:solidFill>
                  <a:srgbClr val="0070C0"/>
                </a:solidFill>
              </a:rPr>
              <a:t>.</a:t>
            </a:r>
          </a:p>
          <a:p>
            <a:endParaRPr lang="en-US" sz="2400" dirty="0"/>
          </a:p>
        </p:txBody>
      </p:sp>
      <p:sp>
        <p:nvSpPr>
          <p:cNvPr id="13" name="Rechthoek 12"/>
          <p:cNvSpPr/>
          <p:nvPr/>
        </p:nvSpPr>
        <p:spPr>
          <a:xfrm>
            <a:off x="5964702" y="1278560"/>
            <a:ext cx="2754319" cy="18038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246186" y="5054137"/>
            <a:ext cx="2583464" cy="18038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5964702" y="5054137"/>
            <a:ext cx="2583464" cy="18038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2829650" y="3113130"/>
            <a:ext cx="327516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Wenselijk</a:t>
            </a:r>
            <a:r>
              <a:rPr lang="en-US" sz="1400" dirty="0"/>
              <a:t> </a:t>
            </a:r>
            <a:r>
              <a:rPr lang="en-US" sz="1400" dirty="0" err="1"/>
              <a:t>toekomstbeeld</a:t>
            </a:r>
            <a:r>
              <a:rPr lang="en-US" sz="1400" dirty="0"/>
              <a:t> </a:t>
            </a:r>
            <a:r>
              <a:rPr lang="en-US" sz="1400" dirty="0" err="1"/>
              <a:t>voor</a:t>
            </a:r>
            <a:r>
              <a:rPr lang="en-US" sz="1400" dirty="0"/>
              <a:t> de </a:t>
            </a:r>
            <a:r>
              <a:rPr lang="en-US" sz="1400" dirty="0" err="1"/>
              <a:t>stad</a:t>
            </a:r>
            <a:r>
              <a:rPr lang="en-US" sz="1400" dirty="0"/>
              <a:t>: </a:t>
            </a:r>
          </a:p>
          <a:p>
            <a:endParaRPr lang="en-US" sz="1200" dirty="0"/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CO2 </a:t>
            </a:r>
            <a:r>
              <a:rPr lang="en-US" sz="3200" dirty="0" err="1">
                <a:solidFill>
                  <a:srgbClr val="FF0000"/>
                </a:solidFill>
              </a:rPr>
              <a:t>neutrale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</a:rPr>
              <a:t>stad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sz="1200" dirty="0"/>
          </a:p>
        </p:txBody>
      </p:sp>
      <p:sp>
        <p:nvSpPr>
          <p:cNvPr id="17" name="Tekstvak 16"/>
          <p:cNvSpPr txBox="1"/>
          <p:nvPr/>
        </p:nvSpPr>
        <p:spPr>
          <a:xfrm>
            <a:off x="6104819" y="1278560"/>
            <a:ext cx="280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Mening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rgbClr val="0070C0"/>
                </a:solidFill>
              </a:rPr>
              <a:t>Het </a:t>
            </a:r>
            <a:r>
              <a:rPr lang="en-US" dirty="0" err="1">
                <a:solidFill>
                  <a:srgbClr val="0070C0"/>
                </a:solidFill>
              </a:rPr>
              <a:t>testen</a:t>
            </a:r>
            <a:r>
              <a:rPr lang="en-US" dirty="0">
                <a:solidFill>
                  <a:srgbClr val="0070C0"/>
                </a:solidFill>
              </a:rPr>
              <a:t> van </a:t>
            </a:r>
          </a:p>
          <a:p>
            <a:r>
              <a:rPr lang="en-US" dirty="0">
                <a:solidFill>
                  <a:srgbClr val="0070C0"/>
                </a:solidFill>
              </a:rPr>
              <a:t>out of the box </a:t>
            </a:r>
            <a:r>
              <a:rPr lang="en-US" dirty="0" err="1">
                <a:solidFill>
                  <a:srgbClr val="0070C0"/>
                </a:solidFill>
              </a:rPr>
              <a:t>ideeën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</a:rPr>
              <a:t>Is </a:t>
            </a:r>
            <a:r>
              <a:rPr lang="en-US" dirty="0" err="1">
                <a:solidFill>
                  <a:srgbClr val="0070C0"/>
                </a:solidFill>
              </a:rPr>
              <a:t>belangrijk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en-US" dirty="0" err="1">
                <a:solidFill>
                  <a:srgbClr val="0070C0"/>
                </a:solidFill>
              </a:rPr>
              <a:t>Hier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kan</a:t>
            </a:r>
            <a:r>
              <a:rPr lang="en-US" dirty="0">
                <a:solidFill>
                  <a:srgbClr val="0070C0"/>
                </a:solidFill>
              </a:rPr>
              <a:t> het. </a:t>
            </a:r>
            <a:endParaRPr lang="nl-NL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35258" y="246428"/>
            <a:ext cx="8229600" cy="766371"/>
          </a:xfrm>
        </p:spPr>
        <p:txBody>
          <a:bodyPr>
            <a:normAutofit/>
          </a:bodyPr>
          <a:lstStyle/>
          <a:p>
            <a:r>
              <a:rPr lang="en-US" sz="3800" dirty="0"/>
              <a:t>3. </a:t>
            </a:r>
            <a:r>
              <a:rPr lang="en-US" sz="3800" dirty="0" err="1"/>
              <a:t>Jouw</a:t>
            </a:r>
            <a:r>
              <a:rPr lang="en-US" sz="3800" dirty="0"/>
              <a:t> </a:t>
            </a:r>
            <a:r>
              <a:rPr lang="en-US" sz="3800" dirty="0" err="1"/>
              <a:t>evaluatie</a:t>
            </a:r>
            <a:r>
              <a:rPr lang="en-US" sz="3800" dirty="0"/>
              <a:t> van </a:t>
            </a:r>
            <a:r>
              <a:rPr lang="en-US" sz="3800" dirty="0" err="1"/>
              <a:t>toekomstbeelden</a:t>
            </a:r>
            <a:endParaRPr lang="nl-NL" sz="3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759655" y="1041009"/>
          <a:ext cx="6891475" cy="5816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1969477" y="1041009"/>
            <a:ext cx="3460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err="1"/>
              <a:t>Wat</a:t>
            </a:r>
            <a:r>
              <a:rPr lang="en-US" i="1"/>
              <a:t> is </a:t>
            </a:r>
            <a:r>
              <a:rPr lang="en-US" i="1" err="1">
                <a:solidFill>
                  <a:srgbClr val="FF0000"/>
                </a:solidFill>
              </a:rPr>
              <a:t>waarschijnlijk</a:t>
            </a:r>
            <a:r>
              <a:rPr lang="en-US" i="1">
                <a:solidFill>
                  <a:srgbClr val="FF0000"/>
                </a:solidFill>
              </a:rPr>
              <a:t> </a:t>
            </a:r>
            <a:r>
              <a:rPr lang="en-US" i="1"/>
              <a:t>in de </a:t>
            </a:r>
            <a:r>
              <a:rPr lang="en-US" i="1" err="1"/>
              <a:t>toekomst</a:t>
            </a:r>
            <a:r>
              <a:rPr lang="en-US" i="1"/>
              <a:t>? </a:t>
            </a:r>
            <a:endParaRPr lang="nl-NL" i="1"/>
          </a:p>
        </p:txBody>
      </p:sp>
      <p:cxnSp>
        <p:nvCxnSpPr>
          <p:cNvPr id="6" name="Rechte verbindingslijn met pijl 5"/>
          <p:cNvCxnSpPr/>
          <p:nvPr/>
        </p:nvCxnSpPr>
        <p:spPr>
          <a:xfrm flipV="1">
            <a:off x="2982351" y="1663560"/>
            <a:ext cx="0" cy="54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1730326" y="6211669"/>
            <a:ext cx="2504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err="1"/>
              <a:t>Wat</a:t>
            </a:r>
            <a:r>
              <a:rPr lang="en-US" i="1"/>
              <a:t> is </a:t>
            </a:r>
            <a:r>
              <a:rPr lang="en-US" i="1" err="1">
                <a:solidFill>
                  <a:srgbClr val="FF0000"/>
                </a:solidFill>
              </a:rPr>
              <a:t>mogelijk</a:t>
            </a:r>
            <a:r>
              <a:rPr lang="en-US" i="1">
                <a:solidFill>
                  <a:srgbClr val="FF0000"/>
                </a:solidFill>
              </a:rPr>
              <a:t> </a:t>
            </a:r>
            <a:r>
              <a:rPr lang="en-US" i="1"/>
              <a:t>in de </a:t>
            </a:r>
            <a:r>
              <a:rPr lang="en-US" i="1" err="1"/>
              <a:t>toekomst</a:t>
            </a:r>
            <a:r>
              <a:rPr lang="en-US" i="1"/>
              <a:t>? </a:t>
            </a:r>
            <a:endParaRPr lang="nl-NL" i="1"/>
          </a:p>
        </p:txBody>
      </p:sp>
      <p:cxnSp>
        <p:nvCxnSpPr>
          <p:cNvPr id="12" name="Rechte verbindingslijn met pijl 11"/>
          <p:cNvCxnSpPr/>
          <p:nvPr/>
        </p:nvCxnSpPr>
        <p:spPr>
          <a:xfrm>
            <a:off x="2982351" y="5781822"/>
            <a:ext cx="0" cy="4298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7651130" y="2433711"/>
            <a:ext cx="14982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err="1"/>
              <a:t>Wat</a:t>
            </a:r>
            <a:r>
              <a:rPr lang="en-US" sz="2400"/>
              <a:t> </a:t>
            </a:r>
          </a:p>
          <a:p>
            <a:r>
              <a:rPr lang="en-US" sz="2400"/>
              <a:t>is </a:t>
            </a:r>
          </a:p>
          <a:p>
            <a:r>
              <a:rPr lang="en-US" sz="2400" err="1">
                <a:solidFill>
                  <a:srgbClr val="FF0000"/>
                </a:solidFill>
              </a:rPr>
              <a:t>wenselijk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  <a:p>
            <a:r>
              <a:rPr lang="en-US" sz="2400"/>
              <a:t>in </a:t>
            </a:r>
          </a:p>
          <a:p>
            <a:r>
              <a:rPr lang="en-US" sz="2400"/>
              <a:t>de </a:t>
            </a:r>
          </a:p>
          <a:p>
            <a:r>
              <a:rPr lang="en-US" sz="2400" err="1"/>
              <a:t>toekomst</a:t>
            </a:r>
            <a:r>
              <a:rPr lang="en-US" sz="2400"/>
              <a:t>?</a:t>
            </a:r>
            <a:endParaRPr lang="nl-NL" sz="2400"/>
          </a:p>
        </p:txBody>
      </p:sp>
      <p:pic>
        <p:nvPicPr>
          <p:cNvPr id="20" name="Picture 2" descr="G:\afbeeldingen\Weegschaa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7425" y="5945829"/>
            <a:ext cx="2052000" cy="821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n-US" dirty="0" err="1"/>
              <a:t>Evalueren</a:t>
            </a:r>
            <a:r>
              <a:rPr lang="en-US" dirty="0"/>
              <a:t>: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kernvaardigheid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9151" y="1417638"/>
            <a:ext cx="8721969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Feiten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meningen</a:t>
            </a:r>
            <a:r>
              <a:rPr lang="en-US" dirty="0"/>
              <a:t> van </a:t>
            </a:r>
            <a:r>
              <a:rPr lang="en-US" dirty="0" err="1"/>
              <a:t>kracht</a:t>
            </a:r>
            <a:endParaRPr lang="en-US" dirty="0"/>
          </a:p>
          <a:p>
            <a:pPr marL="971550" lvl="1" indent="-514350">
              <a:buNone/>
            </a:pPr>
            <a:endParaRPr lang="en-US" sz="2200" dirty="0"/>
          </a:p>
          <a:p>
            <a:pPr marL="57150" indent="0">
              <a:buNone/>
            </a:pPr>
            <a:r>
              <a:rPr lang="en-US" dirty="0" err="1"/>
              <a:t>Meningen</a:t>
            </a:r>
            <a:endParaRPr lang="en-US" dirty="0"/>
          </a:p>
          <a:p>
            <a:pPr marL="571500" indent="-514350"/>
            <a:r>
              <a:rPr lang="en-US" sz="2600" dirty="0" err="1"/>
              <a:t>Plaats</a:t>
            </a:r>
            <a:r>
              <a:rPr lang="en-US" sz="2600" dirty="0"/>
              <a:t>-, </a:t>
            </a:r>
            <a:r>
              <a:rPr lang="en-US" sz="2600" dirty="0" err="1"/>
              <a:t>tijd</a:t>
            </a:r>
            <a:r>
              <a:rPr lang="en-US" sz="2600" dirty="0"/>
              <a:t>-, </a:t>
            </a:r>
            <a:r>
              <a:rPr lang="en-US" sz="2600" dirty="0" err="1"/>
              <a:t>persoonsafhankelijk</a:t>
            </a:r>
            <a:endParaRPr lang="en-US" sz="2600" dirty="0"/>
          </a:p>
          <a:p>
            <a:pPr marL="971550" lvl="1" indent="-514350"/>
            <a:r>
              <a:rPr lang="nl-NL" sz="2600" dirty="0"/>
              <a:t>Leestekst 5.1</a:t>
            </a:r>
            <a:endParaRPr lang="en-US" sz="2600" dirty="0"/>
          </a:p>
          <a:p>
            <a:pPr marL="571500" indent="-514350"/>
            <a:r>
              <a:rPr lang="en-US" sz="2600" dirty="0" err="1"/>
              <a:t>Interessant</a:t>
            </a:r>
            <a:r>
              <a:rPr lang="en-US" sz="2600" dirty="0"/>
              <a:t>: </a:t>
            </a:r>
            <a:r>
              <a:rPr lang="en-US" sz="2600" dirty="0" err="1"/>
              <a:t>jongeren</a:t>
            </a:r>
            <a:r>
              <a:rPr lang="en-US" sz="2600" dirty="0"/>
              <a:t> in de BRIC </a:t>
            </a:r>
            <a:r>
              <a:rPr lang="en-US" sz="2600" dirty="0" err="1"/>
              <a:t>landen</a:t>
            </a:r>
            <a:r>
              <a:rPr lang="en-US" sz="2600" dirty="0"/>
              <a:t> </a:t>
            </a:r>
            <a:r>
              <a:rPr lang="en-US" sz="2600" dirty="0" err="1"/>
              <a:t>zijn</a:t>
            </a:r>
            <a:endParaRPr lang="en-US" sz="2600" dirty="0"/>
          </a:p>
          <a:p>
            <a:pPr marL="571500" indent="-514350">
              <a:buNone/>
            </a:pPr>
            <a:r>
              <a:rPr lang="en-US" sz="2600" dirty="0" err="1"/>
              <a:t>optimistischer</a:t>
            </a:r>
            <a:r>
              <a:rPr lang="en-US" sz="2600" dirty="0"/>
              <a:t> over de </a:t>
            </a:r>
            <a:r>
              <a:rPr lang="en-US" sz="2600" dirty="0" err="1"/>
              <a:t>toekomst</a:t>
            </a:r>
            <a:r>
              <a:rPr lang="en-US" sz="2600" dirty="0"/>
              <a:t> van </a:t>
            </a:r>
            <a:r>
              <a:rPr lang="en-US" sz="2600" dirty="0" err="1"/>
              <a:t>hun</a:t>
            </a:r>
            <a:r>
              <a:rPr lang="en-US" sz="2600" dirty="0"/>
              <a:t> land </a:t>
            </a:r>
            <a:r>
              <a:rPr lang="en-US" sz="2600" dirty="0" err="1"/>
              <a:t>en</a:t>
            </a:r>
            <a:r>
              <a:rPr lang="en-US" sz="2600" dirty="0"/>
              <a:t> de </a:t>
            </a:r>
          </a:p>
          <a:p>
            <a:pPr marL="571500" indent="-514350">
              <a:buNone/>
            </a:pPr>
            <a:r>
              <a:rPr lang="en-US" sz="2600" dirty="0" err="1"/>
              <a:t>wereld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jongeren</a:t>
            </a:r>
            <a:r>
              <a:rPr lang="en-US" sz="2600" dirty="0"/>
              <a:t> in Europa.</a:t>
            </a:r>
          </a:p>
          <a:p>
            <a:pPr marL="971550" lvl="1" indent="-514350">
              <a:buNone/>
            </a:pPr>
            <a:endParaRPr lang="nl-NL" dirty="0"/>
          </a:p>
          <a:p>
            <a:pPr marL="971550" lvl="1" indent="-514350">
              <a:buNone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3126" y="1417638"/>
            <a:ext cx="2607994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Vooruitblik</a:t>
            </a:r>
            <a:r>
              <a:rPr lang="en-US" dirty="0"/>
              <a:t>: de </a:t>
            </a:r>
            <a:r>
              <a:rPr lang="en-US" dirty="0" err="1"/>
              <a:t>toets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421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/>
              <a:t>Wat</a:t>
            </a:r>
            <a:r>
              <a:rPr lang="en-US" dirty="0"/>
              <a:t> </a:t>
            </a:r>
            <a:r>
              <a:rPr lang="en-US" dirty="0" err="1"/>
              <a:t>heb</a:t>
            </a:r>
            <a:r>
              <a:rPr lang="en-US" dirty="0"/>
              <a:t> je </a:t>
            </a:r>
            <a:r>
              <a:rPr lang="en-US" dirty="0" err="1"/>
              <a:t>nodig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Kennis</a:t>
            </a:r>
            <a:r>
              <a:rPr lang="en-US" dirty="0"/>
              <a:t> </a:t>
            </a:r>
          </a:p>
          <a:p>
            <a:pPr marL="914400" lvl="1" indent="-514350"/>
            <a:r>
              <a:rPr lang="en-US" dirty="0"/>
              <a:t>Hoe zit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stad</a:t>
            </a:r>
            <a:r>
              <a:rPr lang="en-US" dirty="0"/>
              <a:t> in </a:t>
            </a:r>
            <a:r>
              <a:rPr lang="en-US" dirty="0" err="1"/>
              <a:t>elkaar</a:t>
            </a:r>
            <a:r>
              <a:rPr lang="en-US" dirty="0"/>
              <a:t>? </a:t>
            </a:r>
            <a:r>
              <a:rPr lang="en-US" dirty="0" err="1"/>
              <a:t>Artefacten</a:t>
            </a:r>
            <a:r>
              <a:rPr lang="en-US" dirty="0"/>
              <a:t>, </a:t>
            </a:r>
            <a:r>
              <a:rPr lang="en-US" dirty="0" err="1"/>
              <a:t>actoren</a:t>
            </a:r>
            <a:r>
              <a:rPr lang="en-US" dirty="0"/>
              <a:t>, </a:t>
            </a:r>
            <a:r>
              <a:rPr lang="en-US" dirty="0" err="1"/>
              <a:t>activiteiten</a:t>
            </a:r>
            <a:r>
              <a:rPr lang="en-US" dirty="0"/>
              <a:t> </a:t>
            </a:r>
          </a:p>
          <a:p>
            <a:pPr marL="914400" lvl="1" indent="-514350"/>
            <a:r>
              <a:rPr lang="en-US" dirty="0" err="1"/>
              <a:t>Vier</a:t>
            </a:r>
            <a:r>
              <a:rPr lang="en-US" dirty="0"/>
              <a:t> trends </a:t>
            </a:r>
            <a:r>
              <a:rPr lang="en-US" dirty="0" err="1"/>
              <a:t>belangrijk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Voorstellingsvermogen</a:t>
            </a:r>
            <a:r>
              <a:rPr lang="en-US" dirty="0"/>
              <a:t>: </a:t>
            </a:r>
          </a:p>
          <a:p>
            <a:pPr marL="914400" lvl="1" indent="-514350"/>
            <a:r>
              <a:rPr lang="en-US" dirty="0" err="1"/>
              <a:t>originele</a:t>
            </a:r>
            <a:r>
              <a:rPr lang="en-US" dirty="0"/>
              <a:t> </a:t>
            </a:r>
            <a:r>
              <a:rPr lang="en-US" dirty="0" err="1"/>
              <a:t>ideeën</a:t>
            </a:r>
            <a:r>
              <a:rPr lang="en-US" dirty="0"/>
              <a:t> </a:t>
            </a:r>
          </a:p>
          <a:p>
            <a:pPr marL="914400" lvl="1" indent="-514350"/>
            <a:r>
              <a:rPr lang="en-US" dirty="0" err="1"/>
              <a:t>Koppelen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vraagstukken</a:t>
            </a:r>
            <a:r>
              <a:rPr lang="en-US" dirty="0"/>
              <a:t> in de </a:t>
            </a:r>
            <a:r>
              <a:rPr lang="en-US" dirty="0" err="1"/>
              <a:t>stad</a:t>
            </a:r>
            <a:r>
              <a:rPr lang="en-US" dirty="0"/>
              <a:t>: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oplossingen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 err="1">
                <a:solidFill>
                  <a:srgbClr val="FF0000"/>
                </a:solidFill>
              </a:rPr>
              <a:t>Evaluatie</a:t>
            </a:r>
            <a:r>
              <a:rPr lang="en-US" dirty="0"/>
              <a:t>:</a:t>
            </a:r>
          </a:p>
          <a:p>
            <a:pPr marL="914400" lvl="1" indent="-514350"/>
            <a:r>
              <a:rPr lang="en-US" sz="2000" dirty="0"/>
              <a:t>Wat </a:t>
            </a:r>
            <a:r>
              <a:rPr lang="en-US" sz="2000" dirty="0" err="1"/>
              <a:t>vind</a:t>
            </a:r>
            <a:r>
              <a:rPr lang="en-US" sz="2000" dirty="0"/>
              <a:t> </a:t>
            </a:r>
            <a:r>
              <a:rPr lang="en-US" sz="2000" dirty="0" err="1"/>
              <a:t>jij</a:t>
            </a:r>
            <a:r>
              <a:rPr lang="en-US" sz="2000" dirty="0"/>
              <a:t>? </a:t>
            </a:r>
            <a:r>
              <a:rPr lang="en-US" sz="2000" dirty="0" err="1"/>
              <a:t>Meningen</a:t>
            </a:r>
            <a:r>
              <a:rPr lang="en-US" sz="2000" dirty="0"/>
              <a:t>/</a:t>
            </a:r>
            <a:r>
              <a:rPr lang="en-US" sz="2000" dirty="0" err="1"/>
              <a:t>waarden</a:t>
            </a:r>
            <a:r>
              <a:rPr lang="en-US" sz="2000" dirty="0"/>
              <a:t>/ </a:t>
            </a:r>
            <a:r>
              <a:rPr lang="en-US" sz="2000" dirty="0" err="1"/>
              <a:t>moreel-ethische</a:t>
            </a:r>
            <a:r>
              <a:rPr lang="en-US" sz="2000" dirty="0"/>
              <a:t> </a:t>
            </a:r>
            <a:r>
              <a:rPr lang="en-US" sz="2000" dirty="0" err="1"/>
              <a:t>argumenten</a:t>
            </a:r>
            <a:endParaRPr lang="en-US" sz="2000" dirty="0"/>
          </a:p>
          <a:p>
            <a:pPr marL="914400" lvl="1" indent="-514350"/>
            <a:r>
              <a:rPr lang="en-US" sz="2000" dirty="0" err="1"/>
              <a:t>Wat</a:t>
            </a:r>
            <a:r>
              <a:rPr lang="en-US" sz="2000" dirty="0"/>
              <a:t> </a:t>
            </a:r>
            <a:r>
              <a:rPr lang="en-US" sz="2000" dirty="0" err="1"/>
              <a:t>vinden</a:t>
            </a:r>
            <a:r>
              <a:rPr lang="en-US" sz="2000" dirty="0"/>
              <a:t> </a:t>
            </a:r>
            <a:r>
              <a:rPr lang="en-US" sz="2000" dirty="0" err="1"/>
              <a:t>anderen</a:t>
            </a:r>
            <a:r>
              <a:rPr lang="en-US" sz="2000" dirty="0"/>
              <a:t>?</a:t>
            </a:r>
          </a:p>
          <a:p>
            <a:pPr marL="914400" lvl="1" indent="-514350"/>
            <a:r>
              <a:rPr lang="en-US" sz="2000" dirty="0"/>
              <a:t>Kun je het </a:t>
            </a:r>
            <a:r>
              <a:rPr lang="en-US" sz="2000" dirty="0" err="1"/>
              <a:t>perspectief</a:t>
            </a:r>
            <a:r>
              <a:rPr lang="en-US" sz="2000" dirty="0"/>
              <a:t> </a:t>
            </a:r>
            <a:r>
              <a:rPr lang="en-US" sz="2000" dirty="0" err="1"/>
              <a:t>begrijpen</a:t>
            </a:r>
            <a:r>
              <a:rPr lang="en-US" sz="2000" dirty="0"/>
              <a:t> van </a:t>
            </a:r>
            <a:r>
              <a:rPr lang="en-US" sz="2000" dirty="0" err="1"/>
              <a:t>waaruit</a:t>
            </a:r>
            <a:r>
              <a:rPr lang="en-US" sz="2000" dirty="0"/>
              <a:t> die </a:t>
            </a:r>
            <a:r>
              <a:rPr lang="en-US" sz="2000" dirty="0" err="1"/>
              <a:t>mening</a:t>
            </a:r>
            <a:r>
              <a:rPr lang="en-US" sz="2000" dirty="0"/>
              <a:t> </a:t>
            </a:r>
            <a:r>
              <a:rPr lang="en-US" sz="2000" dirty="0" err="1"/>
              <a:t>komt</a:t>
            </a:r>
            <a:r>
              <a:rPr lang="en-US" sz="2000" dirty="0"/>
              <a:t>? </a:t>
            </a:r>
          </a:p>
          <a:p>
            <a:pPr marL="914400" lvl="1" indent="-514350"/>
            <a:r>
              <a:rPr lang="en-US" sz="2000" dirty="0"/>
              <a:t>Hoe </a:t>
            </a:r>
            <a:r>
              <a:rPr lang="en-US" sz="2000" dirty="0" err="1"/>
              <a:t>kun</a:t>
            </a:r>
            <a:r>
              <a:rPr lang="en-US" sz="2000" dirty="0"/>
              <a:t> je </a:t>
            </a:r>
            <a:r>
              <a:rPr lang="en-US" sz="2000" dirty="0" err="1"/>
              <a:t>zinvol</a:t>
            </a:r>
            <a:r>
              <a:rPr lang="en-US" sz="2000" dirty="0"/>
              <a:t> </a:t>
            </a:r>
            <a:r>
              <a:rPr lang="en-US" sz="2000" dirty="0" err="1"/>
              <a:t>reageren</a:t>
            </a:r>
            <a:r>
              <a:rPr lang="en-US" sz="2000" dirty="0"/>
              <a:t> op het </a:t>
            </a:r>
            <a:r>
              <a:rPr lang="en-US" sz="2000" dirty="0" err="1"/>
              <a:t>andere</a:t>
            </a:r>
            <a:r>
              <a:rPr lang="en-US" sz="2000" dirty="0"/>
              <a:t> </a:t>
            </a:r>
            <a:r>
              <a:rPr lang="en-US" sz="2000" dirty="0" err="1"/>
              <a:t>perspectief</a:t>
            </a:r>
            <a:r>
              <a:rPr lang="en-US" sz="2000" dirty="0"/>
              <a:t>?</a:t>
            </a:r>
          </a:p>
          <a:p>
            <a:pPr marL="1314450" lvl="2" indent="-514350"/>
            <a:r>
              <a:rPr lang="en-US" sz="2100" i="1" dirty="0"/>
              <a:t>“Reasonable people can reasonably disagree”</a:t>
            </a:r>
          </a:p>
          <a:p>
            <a:pPr marL="914400" lvl="1" indent="-514350">
              <a:buNone/>
            </a:pPr>
            <a:endParaRPr lang="en-US" dirty="0"/>
          </a:p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</TotalTime>
  <Words>636</Words>
  <Application>Microsoft Office PowerPoint</Application>
  <PresentationFormat>Diavoorstelling (4:3)</PresentationFormat>
  <Paragraphs>119</Paragraphs>
  <Slides>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Toekomstscenario’s voor de stad</vt:lpstr>
      <vt:lpstr>Agenda</vt:lpstr>
      <vt:lpstr>1. Dialoog over toekomst van de stad</vt:lpstr>
      <vt:lpstr>1. Werkwijze dialoog</vt:lpstr>
      <vt:lpstr>2. Een voorbeeld: Masdar city</vt:lpstr>
      <vt:lpstr>3. Overtuigend pleidooi: voorbeeld Masdar City</vt:lpstr>
      <vt:lpstr>3. Jouw evaluatie van toekomstbeelden</vt:lpstr>
      <vt:lpstr>3. Evalueren: een kernvaardigheid</vt:lpstr>
      <vt:lpstr>4. Vooruitblik: de toets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_x0016__x0016_</dc:title>
  <dc:creator>Pauw I</dc:creator>
  <cp:lastModifiedBy>iris pauw</cp:lastModifiedBy>
  <cp:revision>137</cp:revision>
  <cp:lastPrinted>2016-01-04T15:22:15Z</cp:lastPrinted>
  <dcterms:created xsi:type="dcterms:W3CDTF">2015-12-29T15:52:02Z</dcterms:created>
  <dcterms:modified xsi:type="dcterms:W3CDTF">2021-02-02T11:48:31Z</dcterms:modified>
</cp:coreProperties>
</file>